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9.xml" ContentType="application/vnd.openxmlformats-officedocument.presentationml.tags+xml"/>
  <Override PartName="/ppt/ink/ink1.xml" ContentType="application/inkml+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9"/>
  </p:notesMasterIdLst>
  <p:sldIdLst>
    <p:sldId id="256" r:id="rId5"/>
    <p:sldId id="257" r:id="rId6"/>
    <p:sldId id="258" r:id="rId7"/>
    <p:sldId id="275" r:id="rId8"/>
    <p:sldId id="260" r:id="rId9"/>
    <p:sldId id="261" r:id="rId10"/>
    <p:sldId id="262" r:id="rId11"/>
    <p:sldId id="264" r:id="rId12"/>
    <p:sldId id="265" r:id="rId13"/>
    <p:sldId id="266" r:id="rId14"/>
    <p:sldId id="272" r:id="rId15"/>
    <p:sldId id="282" r:id="rId16"/>
    <p:sldId id="274" r:id="rId17"/>
    <p:sldId id="283" r:id="rId18"/>
    <p:sldId id="271" r:id="rId19"/>
    <p:sldId id="277" r:id="rId20"/>
    <p:sldId id="270" r:id="rId21"/>
    <p:sldId id="278" r:id="rId22"/>
    <p:sldId id="273" r:id="rId23"/>
    <p:sldId id="279" r:id="rId24"/>
    <p:sldId id="280" r:id="rId25"/>
    <p:sldId id="281" r:id="rId26"/>
    <p:sldId id="267" r:id="rId27"/>
    <p:sldId id="284"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4" autoAdjust="0"/>
    <p:restoredTop sz="94660"/>
  </p:normalViewPr>
  <p:slideViewPr>
    <p:cSldViewPr snapToGrid="0">
      <p:cViewPr varScale="1">
        <p:scale>
          <a:sx n="67" d="100"/>
          <a:sy n="67" d="100"/>
        </p:scale>
        <p:origin x="60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0714CB-C01F-4D94-8EB8-4BE9065AF80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de-DE"/>
        </a:p>
      </dgm:t>
    </dgm:pt>
    <dgm:pt modelId="{0F3F44CD-066A-4B87-BDC4-A35BA9AC23F5}">
      <dgm:prSet phldrT="[Text]"/>
      <dgm:spPr/>
      <dgm:t>
        <a:bodyPr/>
        <a:lstStyle/>
        <a:p>
          <a:r>
            <a:rPr lang="de-DE" b="1" dirty="0"/>
            <a:t>Text</a:t>
          </a:r>
        </a:p>
      </dgm:t>
    </dgm:pt>
    <dgm:pt modelId="{05C65D2A-E81F-4EC3-83E5-4950FEB07BF0}" type="parTrans" cxnId="{D565B3D5-DF0C-4B89-8946-550E562E9B1B}">
      <dgm:prSet/>
      <dgm:spPr/>
      <dgm:t>
        <a:bodyPr/>
        <a:lstStyle/>
        <a:p>
          <a:endParaRPr lang="de-DE"/>
        </a:p>
      </dgm:t>
    </dgm:pt>
    <dgm:pt modelId="{FAB0CCD7-467F-4138-8716-72D064DB8053}" type="sibTrans" cxnId="{D565B3D5-DF0C-4B89-8946-550E562E9B1B}">
      <dgm:prSet/>
      <dgm:spPr/>
      <dgm:t>
        <a:bodyPr/>
        <a:lstStyle/>
        <a:p>
          <a:endParaRPr lang="de-DE"/>
        </a:p>
      </dgm:t>
    </dgm:pt>
    <dgm:pt modelId="{8EB41A0B-C567-48B5-9784-8243C8965EBE}">
      <dgm:prSet phldrT="[Text]"/>
      <dgm:spPr/>
      <dgm:t>
        <a:bodyPr/>
        <a:lstStyle/>
        <a:p>
          <a:r>
            <a:rPr lang="de-DE" b="1" dirty="0"/>
            <a:t>Ziel</a:t>
          </a:r>
          <a:r>
            <a:rPr lang="de-DE" dirty="0"/>
            <a:t>: Originaltexte verstehen</a:t>
          </a:r>
        </a:p>
      </dgm:t>
    </dgm:pt>
    <dgm:pt modelId="{3D58341A-FF91-4A7B-82EF-9BC6869DEA6C}" type="parTrans" cxnId="{F8618A5F-1B7F-4A83-B4C6-B3823A280E01}">
      <dgm:prSet/>
      <dgm:spPr/>
      <dgm:t>
        <a:bodyPr/>
        <a:lstStyle/>
        <a:p>
          <a:endParaRPr lang="de-DE"/>
        </a:p>
      </dgm:t>
    </dgm:pt>
    <dgm:pt modelId="{92AAF302-402C-4E77-9B7E-4BAE1DAC648E}" type="sibTrans" cxnId="{F8618A5F-1B7F-4A83-B4C6-B3823A280E01}">
      <dgm:prSet/>
      <dgm:spPr/>
      <dgm:t>
        <a:bodyPr/>
        <a:lstStyle/>
        <a:p>
          <a:endParaRPr lang="de-DE"/>
        </a:p>
      </dgm:t>
    </dgm:pt>
    <dgm:pt modelId="{C9EED5FA-277A-45C2-8AE8-B988666EC648}">
      <dgm:prSet phldrT="[Text]"/>
      <dgm:spPr/>
      <dgm:t>
        <a:bodyPr/>
        <a:lstStyle/>
        <a:p>
          <a:r>
            <a:rPr lang="de-DE" dirty="0"/>
            <a:t>Textverständnis, -erschließung und Lesekompetenz</a:t>
          </a:r>
        </a:p>
      </dgm:t>
    </dgm:pt>
    <dgm:pt modelId="{AF240AC9-A5D8-41F2-A3D7-DE8530651861}" type="parTrans" cxnId="{47F5A06F-7649-4B39-957B-ECECC5771C15}">
      <dgm:prSet/>
      <dgm:spPr/>
      <dgm:t>
        <a:bodyPr/>
        <a:lstStyle/>
        <a:p>
          <a:endParaRPr lang="de-DE"/>
        </a:p>
      </dgm:t>
    </dgm:pt>
    <dgm:pt modelId="{2943DAFF-C004-43F6-94CC-19022DE174B6}" type="sibTrans" cxnId="{47F5A06F-7649-4B39-957B-ECECC5771C15}">
      <dgm:prSet/>
      <dgm:spPr/>
      <dgm:t>
        <a:bodyPr/>
        <a:lstStyle/>
        <a:p>
          <a:endParaRPr lang="de-DE"/>
        </a:p>
      </dgm:t>
    </dgm:pt>
    <dgm:pt modelId="{BCE91D7B-203F-471F-988F-5DF8A461FF97}">
      <dgm:prSet phldrT="[Text]"/>
      <dgm:spPr/>
      <dgm:t>
        <a:bodyPr/>
        <a:lstStyle/>
        <a:p>
          <a:r>
            <a:rPr lang="de-DE" b="1" dirty="0"/>
            <a:t>Wortschatz + Ausdruck</a:t>
          </a:r>
        </a:p>
      </dgm:t>
    </dgm:pt>
    <dgm:pt modelId="{0EFE7682-5BAE-4FC9-99CC-952BAACC1637}" type="parTrans" cxnId="{92525F1A-FF9F-40F9-95F8-EFCDBC9C9F47}">
      <dgm:prSet/>
      <dgm:spPr/>
      <dgm:t>
        <a:bodyPr/>
        <a:lstStyle/>
        <a:p>
          <a:endParaRPr lang="de-DE"/>
        </a:p>
      </dgm:t>
    </dgm:pt>
    <dgm:pt modelId="{2BF987DF-1462-408E-BAB4-E9088E5800C9}" type="sibTrans" cxnId="{92525F1A-FF9F-40F9-95F8-EFCDBC9C9F47}">
      <dgm:prSet/>
      <dgm:spPr/>
      <dgm:t>
        <a:bodyPr/>
        <a:lstStyle/>
        <a:p>
          <a:endParaRPr lang="de-DE"/>
        </a:p>
      </dgm:t>
    </dgm:pt>
    <dgm:pt modelId="{43FB00D7-6C3B-45AE-8264-3E2ACCD847DB}">
      <dgm:prSet phldrT="[Text]"/>
      <dgm:spPr/>
      <dgm:t>
        <a:bodyPr/>
        <a:lstStyle/>
        <a:p>
          <a:r>
            <a:rPr lang="de-DE" dirty="0"/>
            <a:t>Verbesserung sprachlicher Ausdrucksfähigkeit</a:t>
          </a:r>
        </a:p>
      </dgm:t>
    </dgm:pt>
    <dgm:pt modelId="{D1E39864-8E53-4A48-A36B-4F933F863494}" type="parTrans" cxnId="{AF881F35-D1FD-4A74-A8F3-431E2475DFB9}">
      <dgm:prSet/>
      <dgm:spPr/>
      <dgm:t>
        <a:bodyPr/>
        <a:lstStyle/>
        <a:p>
          <a:endParaRPr lang="de-DE"/>
        </a:p>
      </dgm:t>
    </dgm:pt>
    <dgm:pt modelId="{FD53C274-4742-43EB-92DA-8EEAA4A80936}" type="sibTrans" cxnId="{AF881F35-D1FD-4A74-A8F3-431E2475DFB9}">
      <dgm:prSet/>
      <dgm:spPr/>
      <dgm:t>
        <a:bodyPr/>
        <a:lstStyle/>
        <a:p>
          <a:endParaRPr lang="de-DE"/>
        </a:p>
      </dgm:t>
    </dgm:pt>
    <dgm:pt modelId="{BA658F3C-AC42-40D7-A9C8-CCE671E16076}">
      <dgm:prSet phldrT="[Text]"/>
      <dgm:spPr/>
      <dgm:t>
        <a:bodyPr/>
        <a:lstStyle/>
        <a:p>
          <a:r>
            <a:rPr lang="de-DE" dirty="0"/>
            <a:t>Durch Übersetzung ins Deutsche Erweiterung des Wortschatzes</a:t>
          </a:r>
        </a:p>
      </dgm:t>
    </dgm:pt>
    <dgm:pt modelId="{3C9D0D18-BC2B-43EB-A630-BB842BDEA443}" type="parTrans" cxnId="{48F2026C-BBAA-44C6-BB0C-6CB456D40297}">
      <dgm:prSet/>
      <dgm:spPr/>
      <dgm:t>
        <a:bodyPr/>
        <a:lstStyle/>
        <a:p>
          <a:endParaRPr lang="de-DE"/>
        </a:p>
      </dgm:t>
    </dgm:pt>
    <dgm:pt modelId="{6A0A758D-BDB3-4026-B765-84F85E7D6500}" type="sibTrans" cxnId="{48F2026C-BBAA-44C6-BB0C-6CB456D40297}">
      <dgm:prSet/>
      <dgm:spPr/>
      <dgm:t>
        <a:bodyPr/>
        <a:lstStyle/>
        <a:p>
          <a:endParaRPr lang="de-DE"/>
        </a:p>
      </dgm:t>
    </dgm:pt>
    <dgm:pt modelId="{02F11328-28E0-4C1C-94AC-2BC58DE05441}">
      <dgm:prSet phldrT="[Text]"/>
      <dgm:spPr/>
      <dgm:t>
        <a:bodyPr/>
        <a:lstStyle/>
        <a:p>
          <a:r>
            <a:rPr lang="de-DE" b="1" dirty="0"/>
            <a:t>Grammatik</a:t>
          </a:r>
        </a:p>
      </dgm:t>
    </dgm:pt>
    <dgm:pt modelId="{C1C4C01C-CCAC-44EC-9E5F-9DF5A87D616C}" type="parTrans" cxnId="{88ADDE97-8971-4D81-9860-D5A4967586AC}">
      <dgm:prSet/>
      <dgm:spPr/>
      <dgm:t>
        <a:bodyPr/>
        <a:lstStyle/>
        <a:p>
          <a:endParaRPr lang="de-DE"/>
        </a:p>
      </dgm:t>
    </dgm:pt>
    <dgm:pt modelId="{84C52C8D-BC2E-40C5-8BF6-813BDEDD8F40}" type="sibTrans" cxnId="{88ADDE97-8971-4D81-9860-D5A4967586AC}">
      <dgm:prSet/>
      <dgm:spPr/>
      <dgm:t>
        <a:bodyPr/>
        <a:lstStyle/>
        <a:p>
          <a:endParaRPr lang="de-DE"/>
        </a:p>
      </dgm:t>
    </dgm:pt>
    <dgm:pt modelId="{105A4C6C-8DAD-48C4-AA78-076341C02832}">
      <dgm:prSet phldrT="[Text]"/>
      <dgm:spPr/>
      <dgm:t>
        <a:bodyPr/>
        <a:lstStyle/>
        <a:p>
          <a:r>
            <a:rPr lang="de-DE" b="0" dirty="0"/>
            <a:t>Struktur d. Lateinischen schult Bewusstsein für Grammatik des Deutschen </a:t>
          </a:r>
        </a:p>
      </dgm:t>
    </dgm:pt>
    <dgm:pt modelId="{3FCFD885-D5FE-4CC8-9175-B01A747F08DE}" type="parTrans" cxnId="{0B8BA33D-7F37-41FD-B9C2-137FA8439B8B}">
      <dgm:prSet/>
      <dgm:spPr/>
      <dgm:t>
        <a:bodyPr/>
        <a:lstStyle/>
        <a:p>
          <a:endParaRPr lang="de-DE"/>
        </a:p>
      </dgm:t>
    </dgm:pt>
    <dgm:pt modelId="{B3AD4BAE-176D-4FE0-ACED-FFF82FC8905D}" type="sibTrans" cxnId="{0B8BA33D-7F37-41FD-B9C2-137FA8439B8B}">
      <dgm:prSet/>
      <dgm:spPr/>
      <dgm:t>
        <a:bodyPr/>
        <a:lstStyle/>
        <a:p>
          <a:endParaRPr lang="de-DE"/>
        </a:p>
      </dgm:t>
    </dgm:pt>
    <dgm:pt modelId="{10DFFFE6-561D-4265-9E20-0A7022EA116D}">
      <dgm:prSet phldrT="[Text]"/>
      <dgm:spPr/>
      <dgm:t>
        <a:bodyPr/>
        <a:lstStyle/>
        <a:p>
          <a:r>
            <a:rPr lang="de-DE" dirty="0"/>
            <a:t>Latein </a:t>
          </a:r>
          <a:r>
            <a:rPr lang="de-DE" dirty="0">
              <a:sym typeface="Wingdings" pitchFamily="2" charset="2"/>
            </a:rPr>
            <a:t> Deutsch</a:t>
          </a:r>
          <a:endParaRPr lang="de-DE" dirty="0"/>
        </a:p>
      </dgm:t>
    </dgm:pt>
    <dgm:pt modelId="{BDC679CC-F09C-4067-92D7-C7334B1BF027}" type="parTrans" cxnId="{056928C5-D0C7-40E7-89E9-71AC551C1AAB}">
      <dgm:prSet/>
      <dgm:spPr/>
    </dgm:pt>
    <dgm:pt modelId="{54E31D3C-2568-414C-8BDA-06C4E305D7CC}" type="sibTrans" cxnId="{056928C5-D0C7-40E7-89E9-71AC551C1AAB}">
      <dgm:prSet/>
      <dgm:spPr/>
    </dgm:pt>
    <dgm:pt modelId="{2DC98120-5975-4AAE-8909-AF7674E61358}" type="pres">
      <dgm:prSet presAssocID="{FD0714CB-C01F-4D94-8EB8-4BE9065AF800}" presName="Name0" presStyleCnt="0">
        <dgm:presLayoutVars>
          <dgm:dir/>
          <dgm:animLvl val="lvl"/>
          <dgm:resizeHandles val="exact"/>
        </dgm:presLayoutVars>
      </dgm:prSet>
      <dgm:spPr/>
    </dgm:pt>
    <dgm:pt modelId="{68AB1513-84B1-4AE9-BFD7-9EEA37C13858}" type="pres">
      <dgm:prSet presAssocID="{0F3F44CD-066A-4B87-BDC4-A35BA9AC23F5}" presName="linNode" presStyleCnt="0"/>
      <dgm:spPr/>
    </dgm:pt>
    <dgm:pt modelId="{D9C5A3E3-90C9-49A6-9021-CDC511E21712}" type="pres">
      <dgm:prSet presAssocID="{0F3F44CD-066A-4B87-BDC4-A35BA9AC23F5}" presName="parentText" presStyleLbl="node1" presStyleIdx="0" presStyleCnt="3" custScaleX="89022" custScaleY="90840">
        <dgm:presLayoutVars>
          <dgm:chMax val="1"/>
          <dgm:bulletEnabled val="1"/>
        </dgm:presLayoutVars>
      </dgm:prSet>
      <dgm:spPr/>
    </dgm:pt>
    <dgm:pt modelId="{AFC37EF2-150A-4426-AA53-06B6CE825473}" type="pres">
      <dgm:prSet presAssocID="{0F3F44CD-066A-4B87-BDC4-A35BA9AC23F5}" presName="descendantText" presStyleLbl="alignAccFollowNode1" presStyleIdx="0" presStyleCnt="3">
        <dgm:presLayoutVars>
          <dgm:bulletEnabled val="1"/>
        </dgm:presLayoutVars>
      </dgm:prSet>
      <dgm:spPr/>
    </dgm:pt>
    <dgm:pt modelId="{E4360AA3-8627-4547-BC15-BF6AD5CCDFC1}" type="pres">
      <dgm:prSet presAssocID="{FAB0CCD7-467F-4138-8716-72D064DB8053}" presName="sp" presStyleCnt="0"/>
      <dgm:spPr/>
    </dgm:pt>
    <dgm:pt modelId="{96EF9E08-F1D4-48BD-B7D8-093640D18F2C}" type="pres">
      <dgm:prSet presAssocID="{BCE91D7B-203F-471F-988F-5DF8A461FF97}" presName="linNode" presStyleCnt="0"/>
      <dgm:spPr/>
    </dgm:pt>
    <dgm:pt modelId="{1DB851B2-5C18-4079-983E-996DF226677B}" type="pres">
      <dgm:prSet presAssocID="{BCE91D7B-203F-471F-988F-5DF8A461FF97}" presName="parentText" presStyleLbl="node1" presStyleIdx="1" presStyleCnt="3" custScaleX="88054" custScaleY="97719">
        <dgm:presLayoutVars>
          <dgm:chMax val="1"/>
          <dgm:bulletEnabled val="1"/>
        </dgm:presLayoutVars>
      </dgm:prSet>
      <dgm:spPr/>
    </dgm:pt>
    <dgm:pt modelId="{E9A8F3B5-7AF2-4B1F-823D-BF7FF07F1F33}" type="pres">
      <dgm:prSet presAssocID="{BCE91D7B-203F-471F-988F-5DF8A461FF97}" presName="descendantText" presStyleLbl="alignAccFollowNode1" presStyleIdx="1" presStyleCnt="3">
        <dgm:presLayoutVars>
          <dgm:bulletEnabled val="1"/>
        </dgm:presLayoutVars>
      </dgm:prSet>
      <dgm:spPr/>
    </dgm:pt>
    <dgm:pt modelId="{D03A59CF-A563-4674-92AD-9748F9EA5059}" type="pres">
      <dgm:prSet presAssocID="{2BF987DF-1462-408E-BAB4-E9088E5800C9}" presName="sp" presStyleCnt="0"/>
      <dgm:spPr/>
    </dgm:pt>
    <dgm:pt modelId="{6DCCD791-072C-4997-BC29-B7789A4F136E}" type="pres">
      <dgm:prSet presAssocID="{02F11328-28E0-4C1C-94AC-2BC58DE05441}" presName="linNode" presStyleCnt="0"/>
      <dgm:spPr/>
    </dgm:pt>
    <dgm:pt modelId="{E207028F-D855-47CD-AFC0-3C00ED46C11B}" type="pres">
      <dgm:prSet presAssocID="{02F11328-28E0-4C1C-94AC-2BC58DE05441}" presName="parentText" presStyleLbl="node1" presStyleIdx="2" presStyleCnt="3" custScaleX="88675" custScaleY="93823" custLinFactNeighborX="545" custLinFactNeighborY="-952">
        <dgm:presLayoutVars>
          <dgm:chMax val="1"/>
          <dgm:bulletEnabled val="1"/>
        </dgm:presLayoutVars>
      </dgm:prSet>
      <dgm:spPr/>
    </dgm:pt>
    <dgm:pt modelId="{D2AE45E6-DF58-4D76-872B-800CFAB38056}" type="pres">
      <dgm:prSet presAssocID="{02F11328-28E0-4C1C-94AC-2BC58DE05441}" presName="descendantText" presStyleLbl="alignAccFollowNode1" presStyleIdx="2" presStyleCnt="3">
        <dgm:presLayoutVars>
          <dgm:bulletEnabled val="1"/>
        </dgm:presLayoutVars>
      </dgm:prSet>
      <dgm:spPr/>
    </dgm:pt>
  </dgm:ptLst>
  <dgm:cxnLst>
    <dgm:cxn modelId="{210A4514-0214-426C-8364-7140BC23F6F7}" type="presOf" srcId="{8EB41A0B-C567-48B5-9784-8243C8965EBE}" destId="{AFC37EF2-150A-4426-AA53-06B6CE825473}" srcOrd="0" destOrd="1" presId="urn:microsoft.com/office/officeart/2005/8/layout/vList5"/>
    <dgm:cxn modelId="{92525F1A-FF9F-40F9-95F8-EFCDBC9C9F47}" srcId="{FD0714CB-C01F-4D94-8EB8-4BE9065AF800}" destId="{BCE91D7B-203F-471F-988F-5DF8A461FF97}" srcOrd="1" destOrd="0" parTransId="{0EFE7682-5BAE-4FC9-99CC-952BAACC1637}" sibTransId="{2BF987DF-1462-408E-BAB4-E9088E5800C9}"/>
    <dgm:cxn modelId="{41679C1D-3F85-4B04-82BB-10B4058ABD6B}" type="presOf" srcId="{0F3F44CD-066A-4B87-BDC4-A35BA9AC23F5}" destId="{D9C5A3E3-90C9-49A6-9021-CDC511E21712}" srcOrd="0" destOrd="0" presId="urn:microsoft.com/office/officeart/2005/8/layout/vList5"/>
    <dgm:cxn modelId="{033E8C2A-3489-40DB-B953-0B5D993BE802}" type="presOf" srcId="{BA658F3C-AC42-40D7-A9C8-CCE671E16076}" destId="{E9A8F3B5-7AF2-4B1F-823D-BF7FF07F1F33}" srcOrd="0" destOrd="1" presId="urn:microsoft.com/office/officeart/2005/8/layout/vList5"/>
    <dgm:cxn modelId="{AF881F35-D1FD-4A74-A8F3-431E2475DFB9}" srcId="{BCE91D7B-203F-471F-988F-5DF8A461FF97}" destId="{43FB00D7-6C3B-45AE-8264-3E2ACCD847DB}" srcOrd="0" destOrd="0" parTransId="{D1E39864-8E53-4A48-A36B-4F933F863494}" sibTransId="{FD53C274-4742-43EB-92DA-8EEAA4A80936}"/>
    <dgm:cxn modelId="{0B8BA33D-7F37-41FD-B9C2-137FA8439B8B}" srcId="{02F11328-28E0-4C1C-94AC-2BC58DE05441}" destId="{105A4C6C-8DAD-48C4-AA78-076341C02832}" srcOrd="0" destOrd="0" parTransId="{3FCFD885-D5FE-4CC8-9175-B01A747F08DE}" sibTransId="{B3AD4BAE-176D-4FE0-ACED-FFF82FC8905D}"/>
    <dgm:cxn modelId="{F8618A5F-1B7F-4A83-B4C6-B3823A280E01}" srcId="{0F3F44CD-066A-4B87-BDC4-A35BA9AC23F5}" destId="{8EB41A0B-C567-48B5-9784-8243C8965EBE}" srcOrd="1" destOrd="0" parTransId="{3D58341A-FF91-4A7B-82EF-9BC6869DEA6C}" sibTransId="{92AAF302-402C-4E77-9B7E-4BAE1DAC648E}"/>
    <dgm:cxn modelId="{48F2026C-BBAA-44C6-BB0C-6CB456D40297}" srcId="{BCE91D7B-203F-471F-988F-5DF8A461FF97}" destId="{BA658F3C-AC42-40D7-A9C8-CCE671E16076}" srcOrd="1" destOrd="0" parTransId="{3C9D0D18-BC2B-43EB-A630-BB842BDEA443}" sibTransId="{6A0A758D-BDB3-4026-B765-84F85E7D6500}"/>
    <dgm:cxn modelId="{47F5A06F-7649-4B39-957B-ECECC5771C15}" srcId="{0F3F44CD-066A-4B87-BDC4-A35BA9AC23F5}" destId="{C9EED5FA-277A-45C2-8AE8-B988666EC648}" srcOrd="2" destOrd="0" parTransId="{AF240AC9-A5D8-41F2-A3D7-DE8530651861}" sibTransId="{2943DAFF-C004-43F6-94CC-19022DE174B6}"/>
    <dgm:cxn modelId="{3F841851-752C-404B-B495-4256CE7647B0}" type="presOf" srcId="{43FB00D7-6C3B-45AE-8264-3E2ACCD847DB}" destId="{E9A8F3B5-7AF2-4B1F-823D-BF7FF07F1F33}" srcOrd="0" destOrd="0" presId="urn:microsoft.com/office/officeart/2005/8/layout/vList5"/>
    <dgm:cxn modelId="{BB048775-E898-4472-A739-40A840378DF6}" type="presOf" srcId="{FD0714CB-C01F-4D94-8EB8-4BE9065AF800}" destId="{2DC98120-5975-4AAE-8909-AF7674E61358}" srcOrd="0" destOrd="0" presId="urn:microsoft.com/office/officeart/2005/8/layout/vList5"/>
    <dgm:cxn modelId="{BB5BFD57-5311-41D2-8FF4-1C98072DE8ED}" type="presOf" srcId="{105A4C6C-8DAD-48C4-AA78-076341C02832}" destId="{D2AE45E6-DF58-4D76-872B-800CFAB38056}" srcOrd="0" destOrd="0" presId="urn:microsoft.com/office/officeart/2005/8/layout/vList5"/>
    <dgm:cxn modelId="{88ADDE97-8971-4D81-9860-D5A4967586AC}" srcId="{FD0714CB-C01F-4D94-8EB8-4BE9065AF800}" destId="{02F11328-28E0-4C1C-94AC-2BC58DE05441}" srcOrd="2" destOrd="0" parTransId="{C1C4C01C-CCAC-44EC-9E5F-9DF5A87D616C}" sibTransId="{84C52C8D-BC2E-40C5-8BF6-813BDEDD8F40}"/>
    <dgm:cxn modelId="{52B638A5-F0BE-4E82-AF66-8A4D58161A70}" type="presOf" srcId="{02F11328-28E0-4C1C-94AC-2BC58DE05441}" destId="{E207028F-D855-47CD-AFC0-3C00ED46C11B}" srcOrd="0" destOrd="0" presId="urn:microsoft.com/office/officeart/2005/8/layout/vList5"/>
    <dgm:cxn modelId="{81C612BD-8FE5-4F5A-83F0-06D6674A11CA}" type="presOf" srcId="{C9EED5FA-277A-45C2-8AE8-B988666EC648}" destId="{AFC37EF2-150A-4426-AA53-06B6CE825473}" srcOrd="0" destOrd="2" presId="urn:microsoft.com/office/officeart/2005/8/layout/vList5"/>
    <dgm:cxn modelId="{056928C5-D0C7-40E7-89E9-71AC551C1AAB}" srcId="{0F3F44CD-066A-4B87-BDC4-A35BA9AC23F5}" destId="{10DFFFE6-561D-4265-9E20-0A7022EA116D}" srcOrd="0" destOrd="0" parTransId="{BDC679CC-F09C-4067-92D7-C7334B1BF027}" sibTransId="{54E31D3C-2568-414C-8BDA-06C4E305D7CC}"/>
    <dgm:cxn modelId="{D565B3D5-DF0C-4B89-8946-550E562E9B1B}" srcId="{FD0714CB-C01F-4D94-8EB8-4BE9065AF800}" destId="{0F3F44CD-066A-4B87-BDC4-A35BA9AC23F5}" srcOrd="0" destOrd="0" parTransId="{05C65D2A-E81F-4EC3-83E5-4950FEB07BF0}" sibTransId="{FAB0CCD7-467F-4138-8716-72D064DB8053}"/>
    <dgm:cxn modelId="{95640DEA-D77C-4C48-93EF-E4B396EE67B2}" type="presOf" srcId="{BCE91D7B-203F-471F-988F-5DF8A461FF97}" destId="{1DB851B2-5C18-4079-983E-996DF226677B}" srcOrd="0" destOrd="0" presId="urn:microsoft.com/office/officeart/2005/8/layout/vList5"/>
    <dgm:cxn modelId="{191907F6-63C9-4CDE-80E0-9B5D742B433A}" type="presOf" srcId="{10DFFFE6-561D-4265-9E20-0A7022EA116D}" destId="{AFC37EF2-150A-4426-AA53-06B6CE825473}" srcOrd="0" destOrd="0" presId="urn:microsoft.com/office/officeart/2005/8/layout/vList5"/>
    <dgm:cxn modelId="{33CC5939-0512-4BE9-9683-B51CAB863AAC}" type="presParOf" srcId="{2DC98120-5975-4AAE-8909-AF7674E61358}" destId="{68AB1513-84B1-4AE9-BFD7-9EEA37C13858}" srcOrd="0" destOrd="0" presId="urn:microsoft.com/office/officeart/2005/8/layout/vList5"/>
    <dgm:cxn modelId="{4D98602B-5347-47F4-9E5B-6BA10AEEDEE9}" type="presParOf" srcId="{68AB1513-84B1-4AE9-BFD7-9EEA37C13858}" destId="{D9C5A3E3-90C9-49A6-9021-CDC511E21712}" srcOrd="0" destOrd="0" presId="urn:microsoft.com/office/officeart/2005/8/layout/vList5"/>
    <dgm:cxn modelId="{4534CB5F-9A31-404E-A2E1-040EFF67E83D}" type="presParOf" srcId="{68AB1513-84B1-4AE9-BFD7-9EEA37C13858}" destId="{AFC37EF2-150A-4426-AA53-06B6CE825473}" srcOrd="1" destOrd="0" presId="urn:microsoft.com/office/officeart/2005/8/layout/vList5"/>
    <dgm:cxn modelId="{C083ECC3-6623-4F2F-885D-5396B9D4E0AE}" type="presParOf" srcId="{2DC98120-5975-4AAE-8909-AF7674E61358}" destId="{E4360AA3-8627-4547-BC15-BF6AD5CCDFC1}" srcOrd="1" destOrd="0" presId="urn:microsoft.com/office/officeart/2005/8/layout/vList5"/>
    <dgm:cxn modelId="{3CDA36FD-61F3-4901-8C39-73AA1C9FD179}" type="presParOf" srcId="{2DC98120-5975-4AAE-8909-AF7674E61358}" destId="{96EF9E08-F1D4-48BD-B7D8-093640D18F2C}" srcOrd="2" destOrd="0" presId="urn:microsoft.com/office/officeart/2005/8/layout/vList5"/>
    <dgm:cxn modelId="{743494A8-48F1-4F6E-8193-AB4C7F67589B}" type="presParOf" srcId="{96EF9E08-F1D4-48BD-B7D8-093640D18F2C}" destId="{1DB851B2-5C18-4079-983E-996DF226677B}" srcOrd="0" destOrd="0" presId="urn:microsoft.com/office/officeart/2005/8/layout/vList5"/>
    <dgm:cxn modelId="{D36EEB2C-8866-4B2E-9B1E-EC11405D9ADD}" type="presParOf" srcId="{96EF9E08-F1D4-48BD-B7D8-093640D18F2C}" destId="{E9A8F3B5-7AF2-4B1F-823D-BF7FF07F1F33}" srcOrd="1" destOrd="0" presId="urn:microsoft.com/office/officeart/2005/8/layout/vList5"/>
    <dgm:cxn modelId="{3AD71439-5F61-45B2-942A-E9EB2ADE61D7}" type="presParOf" srcId="{2DC98120-5975-4AAE-8909-AF7674E61358}" destId="{D03A59CF-A563-4674-92AD-9748F9EA5059}" srcOrd="3" destOrd="0" presId="urn:microsoft.com/office/officeart/2005/8/layout/vList5"/>
    <dgm:cxn modelId="{62EE5190-2EFF-44CF-A920-1EEDE4ABEC6A}" type="presParOf" srcId="{2DC98120-5975-4AAE-8909-AF7674E61358}" destId="{6DCCD791-072C-4997-BC29-B7789A4F136E}" srcOrd="4" destOrd="0" presId="urn:microsoft.com/office/officeart/2005/8/layout/vList5"/>
    <dgm:cxn modelId="{29C7152B-CB48-4AE1-B6C5-7A1A38F3EC05}" type="presParOf" srcId="{6DCCD791-072C-4997-BC29-B7789A4F136E}" destId="{E207028F-D855-47CD-AFC0-3C00ED46C11B}" srcOrd="0" destOrd="0" presId="urn:microsoft.com/office/officeart/2005/8/layout/vList5"/>
    <dgm:cxn modelId="{BE3F2511-FB81-47B7-9ACF-3EB73D7A8136}" type="presParOf" srcId="{6DCCD791-072C-4997-BC29-B7789A4F136E}" destId="{D2AE45E6-DF58-4D76-872B-800CFAB38056}"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1BDD73-DBB1-497C-81D3-6DB95E4ADC26}" type="doc">
      <dgm:prSet loTypeId="urn:microsoft.com/office/officeart/2005/8/layout/matrix1" loCatId="matrix" qsTypeId="urn:microsoft.com/office/officeart/2005/8/quickstyle/simple2" qsCatId="simple" csTypeId="urn:microsoft.com/office/officeart/2005/8/colors/accent0_3" csCatId="mainScheme" phldr="1"/>
      <dgm:spPr/>
      <dgm:t>
        <a:bodyPr/>
        <a:lstStyle/>
        <a:p>
          <a:endParaRPr lang="de-DE"/>
        </a:p>
      </dgm:t>
    </dgm:pt>
    <dgm:pt modelId="{46132B65-B33B-436C-A189-047AAC2DC86F}">
      <dgm:prSet phldrT="[Text]" custT="1"/>
      <dgm:spPr>
        <a:xfrm>
          <a:off x="2462066" y="1800199"/>
          <a:ext cx="3514595" cy="1368152"/>
        </a:xfrm>
        <a:prstGeom prst="roundRect">
          <a:avLst/>
        </a:prstGeom>
      </dgm:spPr>
      <dgm:t>
        <a:bodyPr/>
        <a:lstStyle/>
        <a:p>
          <a:endParaRPr lang="de-DE" sz="2400" b="1" cap="none" spc="0" dirty="0">
            <a:ln w="18415" cmpd="sng">
              <a:solidFill>
                <a:srgbClr val="FF0000"/>
              </a:solidFill>
              <a:prstDash val="solid"/>
            </a:ln>
            <a:solidFill>
              <a:schemeClr val="bg1"/>
            </a:solidFill>
            <a:effectLst>
              <a:outerShdw blurRad="63500" dir="3600000" algn="tl" rotWithShape="0">
                <a:srgbClr val="000000">
                  <a:alpha val="70000"/>
                </a:srgbClr>
              </a:outerShdw>
            </a:effectLst>
            <a:latin typeface="Calibri"/>
            <a:ea typeface="+mn-ea"/>
            <a:cs typeface="+mn-cs"/>
          </a:endParaRPr>
        </a:p>
      </dgm:t>
    </dgm:pt>
    <dgm:pt modelId="{9F9FFD09-0AF9-4266-9A22-1253D68E8BC1}" type="parTrans" cxnId="{0DB233C2-90B4-4202-96DE-418F48574331}">
      <dgm:prSet/>
      <dgm:spPr/>
      <dgm:t>
        <a:bodyPr/>
        <a:lstStyle/>
        <a:p>
          <a:endParaRPr lang="de-DE"/>
        </a:p>
      </dgm:t>
    </dgm:pt>
    <dgm:pt modelId="{5FF5BE38-117D-4020-88B9-B72121FD4F0B}" type="sibTrans" cxnId="{0DB233C2-90B4-4202-96DE-418F48574331}">
      <dgm:prSet/>
      <dgm:spPr/>
      <dgm:t>
        <a:bodyPr/>
        <a:lstStyle/>
        <a:p>
          <a:endParaRPr lang="de-DE"/>
        </a:p>
      </dgm:t>
    </dgm:pt>
    <dgm:pt modelId="{EA0B4AED-B964-4B64-BAC3-1AD577D40A71}">
      <dgm:prSet phldrT="[Text]" custT="1"/>
      <dgm:spPr>
        <a:xfrm rot="16200000">
          <a:off x="867544" y="-867544"/>
          <a:ext cx="2484276" cy="4219364"/>
        </a:xfrm>
        <a:prstGeom prst="round1Rect">
          <a:avLst/>
        </a:prstGeom>
      </dgm:spPr>
      <dgm:t>
        <a:bodyPr/>
        <a:lstStyle/>
        <a:p>
          <a:endParaRPr lang="de-DE" sz="2400" b="1" dirty="0">
            <a:latin typeface="Calibri" pitchFamily="34" charset="0"/>
            <a:ea typeface="+mn-ea"/>
            <a:cs typeface="+mn-cs"/>
          </a:endParaRPr>
        </a:p>
        <a:p>
          <a:r>
            <a:rPr lang="de-DE" sz="2400" b="1" dirty="0">
              <a:latin typeface="Calibri" pitchFamily="34" charset="0"/>
              <a:ea typeface="+mn-ea"/>
              <a:cs typeface="+mn-cs"/>
            </a:rPr>
            <a:t>dient der politischen Bildung + der Entwicklung eines eigenen Standpunkts</a:t>
          </a:r>
        </a:p>
        <a:p>
          <a:endParaRPr lang="de-DE" sz="2400" dirty="0">
            <a:latin typeface="Comic Sans MS" panose="030F0702030302020204" pitchFamily="66" charset="0"/>
            <a:ea typeface="+mn-ea"/>
            <a:cs typeface="+mn-cs"/>
          </a:endParaRPr>
        </a:p>
      </dgm:t>
    </dgm:pt>
    <dgm:pt modelId="{B5BF34BF-E9E5-4AAB-967A-3BEB4DAA8B01}" type="parTrans" cxnId="{8B9A48F2-B8AB-487E-8B57-CEFE547E9256}">
      <dgm:prSet/>
      <dgm:spPr/>
      <dgm:t>
        <a:bodyPr/>
        <a:lstStyle/>
        <a:p>
          <a:endParaRPr lang="de-DE"/>
        </a:p>
      </dgm:t>
    </dgm:pt>
    <dgm:pt modelId="{56D3FB83-260F-403E-AF28-BA8B661A3BC4}" type="sibTrans" cxnId="{8B9A48F2-B8AB-487E-8B57-CEFE547E9256}">
      <dgm:prSet/>
      <dgm:spPr/>
      <dgm:t>
        <a:bodyPr/>
        <a:lstStyle/>
        <a:p>
          <a:endParaRPr lang="de-DE"/>
        </a:p>
      </dgm:t>
    </dgm:pt>
    <dgm:pt modelId="{DFCBC921-E9E5-4991-B7C3-80F88E3ADDBA}">
      <dgm:prSet phldrT="[Text]" custT="1"/>
      <dgm:spPr>
        <a:xfrm>
          <a:off x="4219364" y="0"/>
          <a:ext cx="4219364" cy="2484276"/>
        </a:xfrm>
        <a:prstGeom prst="round1Rect">
          <a:avLst/>
        </a:prstGeom>
      </dgm:spPr>
      <dgm:t>
        <a:bodyPr/>
        <a:lstStyle/>
        <a:p>
          <a:pPr algn="ctr"/>
          <a:r>
            <a:rPr lang="de-DE" sz="2400" b="1">
              <a:latin typeface="+mj-lt"/>
              <a:ea typeface="+mn-ea"/>
              <a:cs typeface="+mn-cs"/>
            </a:rPr>
            <a:t>befähigt zur Auseinandersetzung mit Grundfragen menschlicher Existenz</a:t>
          </a:r>
          <a:endParaRPr lang="de-DE" sz="2400" b="1" dirty="0">
            <a:latin typeface="+mj-lt"/>
            <a:ea typeface="+mn-ea"/>
            <a:cs typeface="+mn-cs"/>
          </a:endParaRPr>
        </a:p>
      </dgm:t>
    </dgm:pt>
    <dgm:pt modelId="{65BE98FE-3F00-4B22-A90D-C3E82F19F824}" type="parTrans" cxnId="{DC8DCB8A-F123-4054-857C-E12BEE810FDF}">
      <dgm:prSet/>
      <dgm:spPr/>
      <dgm:t>
        <a:bodyPr/>
        <a:lstStyle/>
        <a:p>
          <a:endParaRPr lang="de-DE"/>
        </a:p>
      </dgm:t>
    </dgm:pt>
    <dgm:pt modelId="{C12F4C3A-8F33-4D4D-83EB-50706CA21D75}" type="sibTrans" cxnId="{DC8DCB8A-F123-4054-857C-E12BEE810FDF}">
      <dgm:prSet/>
      <dgm:spPr/>
      <dgm:t>
        <a:bodyPr/>
        <a:lstStyle/>
        <a:p>
          <a:endParaRPr lang="de-DE"/>
        </a:p>
      </dgm:t>
    </dgm:pt>
    <dgm:pt modelId="{F2334EE9-7CCE-4B3E-9CFB-5E1CEC0BDEE5}">
      <dgm:prSet phldrT="[Text]" custT="1"/>
      <dgm:spPr>
        <a:xfrm rot="10800000">
          <a:off x="0" y="2484276"/>
          <a:ext cx="4219364" cy="2484276"/>
        </a:xfrm>
        <a:prstGeom prst="round1Rect">
          <a:avLst/>
        </a:prstGeom>
      </dgm:spPr>
      <dgm:t>
        <a:bodyPr/>
        <a:lstStyle/>
        <a:p>
          <a:r>
            <a:rPr lang="de-DE" sz="2400" b="1">
              <a:latin typeface="Calibri" pitchFamily="34" charset="0"/>
              <a:ea typeface="+mn-ea"/>
              <a:cs typeface="+mn-cs"/>
            </a:rPr>
            <a:t>erweitert  den historischen Horizont </a:t>
          </a:r>
          <a:endParaRPr lang="de-DE" sz="2400" b="1" dirty="0">
            <a:latin typeface="Calibri" pitchFamily="34" charset="0"/>
            <a:ea typeface="+mn-ea"/>
            <a:cs typeface="+mn-cs"/>
          </a:endParaRPr>
        </a:p>
      </dgm:t>
    </dgm:pt>
    <dgm:pt modelId="{9673C7ED-37DF-4D01-BA3F-5E3D6BC4AD63}" type="parTrans" cxnId="{5CED82D0-AF09-469B-B8D0-996B456E5101}">
      <dgm:prSet/>
      <dgm:spPr/>
      <dgm:t>
        <a:bodyPr/>
        <a:lstStyle/>
        <a:p>
          <a:endParaRPr lang="de-DE"/>
        </a:p>
      </dgm:t>
    </dgm:pt>
    <dgm:pt modelId="{12CC43F7-2CF2-46C8-B1FA-F9EB71FE5682}" type="sibTrans" cxnId="{5CED82D0-AF09-469B-B8D0-996B456E5101}">
      <dgm:prSet/>
      <dgm:spPr/>
      <dgm:t>
        <a:bodyPr/>
        <a:lstStyle/>
        <a:p>
          <a:endParaRPr lang="de-DE"/>
        </a:p>
      </dgm:t>
    </dgm:pt>
    <dgm:pt modelId="{626358C6-E80F-440F-88A3-0F41553541C2}">
      <dgm:prSet phldrT="[Text]" custT="1"/>
      <dgm:spPr>
        <a:xfrm rot="5400000">
          <a:off x="5086908" y="1616731"/>
          <a:ext cx="2484276" cy="4219364"/>
        </a:xfrm>
        <a:prstGeom prst="round1Rect">
          <a:avLst/>
        </a:prstGeom>
      </dgm:spPr>
      <dgm:t>
        <a:bodyPr/>
        <a:lstStyle/>
        <a:p>
          <a:r>
            <a:rPr lang="de-DE" sz="2400" b="1">
              <a:latin typeface="Calibri" pitchFamily="34" charset="0"/>
              <a:ea typeface="+mn-ea"/>
              <a:cs typeface="+mn-cs"/>
            </a:rPr>
            <a:t>ermöglicht Begegnung mit Weltliteratur</a:t>
          </a:r>
          <a:endParaRPr lang="de-DE" sz="2400" b="1" dirty="0">
            <a:latin typeface="Calibri" pitchFamily="34" charset="0"/>
            <a:ea typeface="+mn-ea"/>
            <a:cs typeface="+mn-cs"/>
          </a:endParaRPr>
        </a:p>
      </dgm:t>
    </dgm:pt>
    <dgm:pt modelId="{289FEE39-D4D8-4568-892F-E1BD9DB6432F}" type="parTrans" cxnId="{BEC47B4D-FD0D-451C-89A2-F6D98E9E3A71}">
      <dgm:prSet/>
      <dgm:spPr/>
      <dgm:t>
        <a:bodyPr/>
        <a:lstStyle/>
        <a:p>
          <a:endParaRPr lang="de-DE"/>
        </a:p>
      </dgm:t>
    </dgm:pt>
    <dgm:pt modelId="{46D7DA5B-F12E-4BFD-91EA-52C2C138AA59}" type="sibTrans" cxnId="{BEC47B4D-FD0D-451C-89A2-F6D98E9E3A71}">
      <dgm:prSet/>
      <dgm:spPr/>
      <dgm:t>
        <a:bodyPr/>
        <a:lstStyle/>
        <a:p>
          <a:endParaRPr lang="de-DE"/>
        </a:p>
      </dgm:t>
    </dgm:pt>
    <dgm:pt modelId="{D4EED78F-4A8C-470F-B88C-F0150E2E50A5}">
      <dgm:prSet phldrT="[Text]" custT="1"/>
      <dgm:spPr>
        <a:xfrm rot="5400000">
          <a:off x="5086908" y="1616731"/>
          <a:ext cx="2484276" cy="4219364"/>
        </a:xfrm>
        <a:prstGeom prst="round1Rect">
          <a:avLst/>
        </a:prstGeom>
      </dgm:spPr>
      <dgm:t>
        <a:bodyPr/>
        <a:lstStyle/>
        <a:p>
          <a:endParaRPr lang="de-DE" sz="2400" b="1" dirty="0">
            <a:solidFill>
              <a:sysClr val="window" lastClr="FFFFFF"/>
            </a:solidFill>
            <a:latin typeface="Calibri" pitchFamily="34" charset="0"/>
            <a:ea typeface="+mn-ea"/>
            <a:cs typeface="+mn-cs"/>
          </a:endParaRPr>
        </a:p>
      </dgm:t>
    </dgm:pt>
    <dgm:pt modelId="{11F5DE95-A105-4A36-819E-CEE104FBF139}" type="parTrans" cxnId="{E8042AA6-D8FF-4991-8609-9347A63E9070}">
      <dgm:prSet/>
      <dgm:spPr/>
      <dgm:t>
        <a:bodyPr/>
        <a:lstStyle/>
        <a:p>
          <a:endParaRPr lang="de-DE"/>
        </a:p>
      </dgm:t>
    </dgm:pt>
    <dgm:pt modelId="{DC7998C4-B8E0-4663-B2A7-4B8F787223A1}" type="sibTrans" cxnId="{E8042AA6-D8FF-4991-8609-9347A63E9070}">
      <dgm:prSet/>
      <dgm:spPr/>
      <dgm:t>
        <a:bodyPr/>
        <a:lstStyle/>
        <a:p>
          <a:endParaRPr lang="de-DE"/>
        </a:p>
      </dgm:t>
    </dgm:pt>
    <dgm:pt modelId="{61965D47-B3CE-44DF-B9CD-BCB6ED1571E6}" type="pres">
      <dgm:prSet presAssocID="{E11BDD73-DBB1-497C-81D3-6DB95E4ADC26}" presName="diagram" presStyleCnt="0">
        <dgm:presLayoutVars>
          <dgm:chMax val="1"/>
          <dgm:dir/>
          <dgm:animLvl val="ctr"/>
          <dgm:resizeHandles val="exact"/>
        </dgm:presLayoutVars>
      </dgm:prSet>
      <dgm:spPr/>
    </dgm:pt>
    <dgm:pt modelId="{46B94C11-1FD9-43E4-8F0B-4E743C5A8523}" type="pres">
      <dgm:prSet presAssocID="{E11BDD73-DBB1-497C-81D3-6DB95E4ADC26}" presName="matrix" presStyleCnt="0"/>
      <dgm:spPr/>
    </dgm:pt>
    <dgm:pt modelId="{CD0C153B-4E92-4DD4-BC27-6E5F33E8B7D0}" type="pres">
      <dgm:prSet presAssocID="{E11BDD73-DBB1-497C-81D3-6DB95E4ADC26}" presName="tile1" presStyleLbl="node1" presStyleIdx="0" presStyleCnt="4"/>
      <dgm:spPr/>
    </dgm:pt>
    <dgm:pt modelId="{63880378-C07B-4532-9D05-06D338D180D1}" type="pres">
      <dgm:prSet presAssocID="{E11BDD73-DBB1-497C-81D3-6DB95E4ADC26}" presName="tile1text" presStyleLbl="node1" presStyleIdx="0" presStyleCnt="4">
        <dgm:presLayoutVars>
          <dgm:chMax val="0"/>
          <dgm:chPref val="0"/>
          <dgm:bulletEnabled val="1"/>
        </dgm:presLayoutVars>
      </dgm:prSet>
      <dgm:spPr/>
    </dgm:pt>
    <dgm:pt modelId="{F5C256AE-594C-4473-8F4E-67AD66B435FC}" type="pres">
      <dgm:prSet presAssocID="{E11BDD73-DBB1-497C-81D3-6DB95E4ADC26}" presName="tile2" presStyleLbl="node1" presStyleIdx="1" presStyleCnt="4"/>
      <dgm:spPr/>
    </dgm:pt>
    <dgm:pt modelId="{417C9A0C-9720-47B8-9F44-6B5E783DF003}" type="pres">
      <dgm:prSet presAssocID="{E11BDD73-DBB1-497C-81D3-6DB95E4ADC26}" presName="tile2text" presStyleLbl="node1" presStyleIdx="1" presStyleCnt="4">
        <dgm:presLayoutVars>
          <dgm:chMax val="0"/>
          <dgm:chPref val="0"/>
          <dgm:bulletEnabled val="1"/>
        </dgm:presLayoutVars>
      </dgm:prSet>
      <dgm:spPr/>
    </dgm:pt>
    <dgm:pt modelId="{B0D750A5-AA12-44AA-BC1F-68268CE2D4ED}" type="pres">
      <dgm:prSet presAssocID="{E11BDD73-DBB1-497C-81D3-6DB95E4ADC26}" presName="tile3" presStyleLbl="node1" presStyleIdx="2" presStyleCnt="4"/>
      <dgm:spPr/>
    </dgm:pt>
    <dgm:pt modelId="{8EF032E9-957A-4777-9F14-54284F63D879}" type="pres">
      <dgm:prSet presAssocID="{E11BDD73-DBB1-497C-81D3-6DB95E4ADC26}" presName="tile3text" presStyleLbl="node1" presStyleIdx="2" presStyleCnt="4">
        <dgm:presLayoutVars>
          <dgm:chMax val="0"/>
          <dgm:chPref val="0"/>
          <dgm:bulletEnabled val="1"/>
        </dgm:presLayoutVars>
      </dgm:prSet>
      <dgm:spPr/>
    </dgm:pt>
    <dgm:pt modelId="{F491511C-E71C-480A-8596-828CEC06CF12}" type="pres">
      <dgm:prSet presAssocID="{E11BDD73-DBB1-497C-81D3-6DB95E4ADC26}" presName="tile4" presStyleLbl="node1" presStyleIdx="3" presStyleCnt="4"/>
      <dgm:spPr/>
    </dgm:pt>
    <dgm:pt modelId="{05547196-1252-47D4-85EF-DFD412E401AB}" type="pres">
      <dgm:prSet presAssocID="{E11BDD73-DBB1-497C-81D3-6DB95E4ADC26}" presName="tile4text" presStyleLbl="node1" presStyleIdx="3" presStyleCnt="4">
        <dgm:presLayoutVars>
          <dgm:chMax val="0"/>
          <dgm:chPref val="0"/>
          <dgm:bulletEnabled val="1"/>
        </dgm:presLayoutVars>
      </dgm:prSet>
      <dgm:spPr/>
    </dgm:pt>
    <dgm:pt modelId="{E510E962-6889-4264-A2AB-CBAFFB13C50C}" type="pres">
      <dgm:prSet presAssocID="{E11BDD73-DBB1-497C-81D3-6DB95E4ADC26}" presName="centerTile" presStyleLbl="fgShp" presStyleIdx="0" presStyleCnt="1" custScaleX="138828" custScaleY="110145">
        <dgm:presLayoutVars>
          <dgm:chMax val="0"/>
          <dgm:chPref val="0"/>
        </dgm:presLayoutVars>
      </dgm:prSet>
      <dgm:spPr/>
    </dgm:pt>
  </dgm:ptLst>
  <dgm:cxnLst>
    <dgm:cxn modelId="{AE56A60B-ABA9-4CB4-B350-D9C2D871952B}" type="presOf" srcId="{F2334EE9-7CCE-4B3E-9CFB-5E1CEC0BDEE5}" destId="{B0D750A5-AA12-44AA-BC1F-68268CE2D4ED}" srcOrd="0" destOrd="0" presId="urn:microsoft.com/office/officeart/2005/8/layout/matrix1"/>
    <dgm:cxn modelId="{E10FEE14-FF2E-4E9F-BD4E-F78C790289EB}" type="presOf" srcId="{626358C6-E80F-440F-88A3-0F41553541C2}" destId="{05547196-1252-47D4-85EF-DFD412E401AB}" srcOrd="1" destOrd="0" presId="urn:microsoft.com/office/officeart/2005/8/layout/matrix1"/>
    <dgm:cxn modelId="{B45CE945-DB67-4C83-B104-FA4E0141DF38}" type="presOf" srcId="{46132B65-B33B-436C-A189-047AAC2DC86F}" destId="{E510E962-6889-4264-A2AB-CBAFFB13C50C}" srcOrd="0" destOrd="0" presId="urn:microsoft.com/office/officeart/2005/8/layout/matrix1"/>
    <dgm:cxn modelId="{BEC47B4D-FD0D-451C-89A2-F6D98E9E3A71}" srcId="{46132B65-B33B-436C-A189-047AAC2DC86F}" destId="{626358C6-E80F-440F-88A3-0F41553541C2}" srcOrd="3" destOrd="0" parTransId="{289FEE39-D4D8-4568-892F-E1BD9DB6432F}" sibTransId="{46D7DA5B-F12E-4BFD-91EA-52C2C138AA59}"/>
    <dgm:cxn modelId="{1A3FF67B-BCCC-485B-9A83-4A456C78220A}" type="presOf" srcId="{DFCBC921-E9E5-4991-B7C3-80F88E3ADDBA}" destId="{417C9A0C-9720-47B8-9F44-6B5E783DF003}" srcOrd="1" destOrd="0" presId="urn:microsoft.com/office/officeart/2005/8/layout/matrix1"/>
    <dgm:cxn modelId="{991E7580-4718-4602-AB1E-E9FB331F2DA5}" type="presOf" srcId="{EA0B4AED-B964-4B64-BAC3-1AD577D40A71}" destId="{63880378-C07B-4532-9D05-06D338D180D1}" srcOrd="1" destOrd="0" presId="urn:microsoft.com/office/officeart/2005/8/layout/matrix1"/>
    <dgm:cxn modelId="{DC8DCB8A-F123-4054-857C-E12BEE810FDF}" srcId="{46132B65-B33B-436C-A189-047AAC2DC86F}" destId="{DFCBC921-E9E5-4991-B7C3-80F88E3ADDBA}" srcOrd="1" destOrd="0" parTransId="{65BE98FE-3F00-4B22-A90D-C3E82F19F824}" sibTransId="{C12F4C3A-8F33-4D4D-83EB-50706CA21D75}"/>
    <dgm:cxn modelId="{6A91B49F-C2C8-4C33-A36A-D1BCB8E3939B}" type="presOf" srcId="{DFCBC921-E9E5-4991-B7C3-80F88E3ADDBA}" destId="{F5C256AE-594C-4473-8F4E-67AD66B435FC}" srcOrd="0" destOrd="0" presId="urn:microsoft.com/office/officeart/2005/8/layout/matrix1"/>
    <dgm:cxn modelId="{E814EAA2-C62C-494E-86BA-6903031B9AEA}" type="presOf" srcId="{F2334EE9-7CCE-4B3E-9CFB-5E1CEC0BDEE5}" destId="{8EF032E9-957A-4777-9F14-54284F63D879}" srcOrd="1" destOrd="0" presId="urn:microsoft.com/office/officeart/2005/8/layout/matrix1"/>
    <dgm:cxn modelId="{E8042AA6-D8FF-4991-8609-9347A63E9070}" srcId="{46132B65-B33B-436C-A189-047AAC2DC86F}" destId="{D4EED78F-4A8C-470F-B88C-F0150E2E50A5}" srcOrd="4" destOrd="0" parTransId="{11F5DE95-A105-4A36-819E-CEE104FBF139}" sibTransId="{DC7998C4-B8E0-4663-B2A7-4B8F787223A1}"/>
    <dgm:cxn modelId="{E4CB3EB1-84E1-4920-8901-AE61B3DCBCE8}" type="presOf" srcId="{626358C6-E80F-440F-88A3-0F41553541C2}" destId="{F491511C-E71C-480A-8596-828CEC06CF12}" srcOrd="0" destOrd="0" presId="urn:microsoft.com/office/officeart/2005/8/layout/matrix1"/>
    <dgm:cxn modelId="{7B3FB2BB-4878-4AC6-A1C5-3BA22ABBAF96}" type="presOf" srcId="{EA0B4AED-B964-4B64-BAC3-1AD577D40A71}" destId="{CD0C153B-4E92-4DD4-BC27-6E5F33E8B7D0}" srcOrd="0" destOrd="0" presId="urn:microsoft.com/office/officeart/2005/8/layout/matrix1"/>
    <dgm:cxn modelId="{0DB233C2-90B4-4202-96DE-418F48574331}" srcId="{E11BDD73-DBB1-497C-81D3-6DB95E4ADC26}" destId="{46132B65-B33B-436C-A189-047AAC2DC86F}" srcOrd="0" destOrd="0" parTransId="{9F9FFD09-0AF9-4266-9A22-1253D68E8BC1}" sibTransId="{5FF5BE38-117D-4020-88B9-B72121FD4F0B}"/>
    <dgm:cxn modelId="{5CED82D0-AF09-469B-B8D0-996B456E5101}" srcId="{46132B65-B33B-436C-A189-047AAC2DC86F}" destId="{F2334EE9-7CCE-4B3E-9CFB-5E1CEC0BDEE5}" srcOrd="2" destOrd="0" parTransId="{9673C7ED-37DF-4D01-BA3F-5E3D6BC4AD63}" sibTransId="{12CC43F7-2CF2-46C8-B1FA-F9EB71FE5682}"/>
    <dgm:cxn modelId="{E4DE85D5-6E28-4434-8849-88151EFA439B}" type="presOf" srcId="{E11BDD73-DBB1-497C-81D3-6DB95E4ADC26}" destId="{61965D47-B3CE-44DF-B9CD-BCB6ED1571E6}" srcOrd="0" destOrd="0" presId="urn:microsoft.com/office/officeart/2005/8/layout/matrix1"/>
    <dgm:cxn modelId="{8B9A48F2-B8AB-487E-8B57-CEFE547E9256}" srcId="{46132B65-B33B-436C-A189-047AAC2DC86F}" destId="{EA0B4AED-B964-4B64-BAC3-1AD577D40A71}" srcOrd="0" destOrd="0" parTransId="{B5BF34BF-E9E5-4AAB-967A-3BEB4DAA8B01}" sibTransId="{56D3FB83-260F-403E-AF28-BA8B661A3BC4}"/>
    <dgm:cxn modelId="{6D94C5B4-0D0E-466E-B367-CE6E28BC2FE2}" type="presParOf" srcId="{61965D47-B3CE-44DF-B9CD-BCB6ED1571E6}" destId="{46B94C11-1FD9-43E4-8F0B-4E743C5A8523}" srcOrd="0" destOrd="0" presId="urn:microsoft.com/office/officeart/2005/8/layout/matrix1"/>
    <dgm:cxn modelId="{B134ED01-58F2-4E63-83E6-9361DAEC1FA9}" type="presParOf" srcId="{46B94C11-1FD9-43E4-8F0B-4E743C5A8523}" destId="{CD0C153B-4E92-4DD4-BC27-6E5F33E8B7D0}" srcOrd="0" destOrd="0" presId="urn:microsoft.com/office/officeart/2005/8/layout/matrix1"/>
    <dgm:cxn modelId="{D6BD268F-79F2-4B63-83C3-E85E108F22FF}" type="presParOf" srcId="{46B94C11-1FD9-43E4-8F0B-4E743C5A8523}" destId="{63880378-C07B-4532-9D05-06D338D180D1}" srcOrd="1" destOrd="0" presId="urn:microsoft.com/office/officeart/2005/8/layout/matrix1"/>
    <dgm:cxn modelId="{475CAB00-F99D-4AF0-89D7-5E298F40853F}" type="presParOf" srcId="{46B94C11-1FD9-43E4-8F0B-4E743C5A8523}" destId="{F5C256AE-594C-4473-8F4E-67AD66B435FC}" srcOrd="2" destOrd="0" presId="urn:microsoft.com/office/officeart/2005/8/layout/matrix1"/>
    <dgm:cxn modelId="{29C09345-147B-445E-B6D0-1F210ED73FB2}" type="presParOf" srcId="{46B94C11-1FD9-43E4-8F0B-4E743C5A8523}" destId="{417C9A0C-9720-47B8-9F44-6B5E783DF003}" srcOrd="3" destOrd="0" presId="urn:microsoft.com/office/officeart/2005/8/layout/matrix1"/>
    <dgm:cxn modelId="{05041000-55A1-4445-89D6-A781794AD9A4}" type="presParOf" srcId="{46B94C11-1FD9-43E4-8F0B-4E743C5A8523}" destId="{B0D750A5-AA12-44AA-BC1F-68268CE2D4ED}" srcOrd="4" destOrd="0" presId="urn:microsoft.com/office/officeart/2005/8/layout/matrix1"/>
    <dgm:cxn modelId="{394793F2-25A0-42C4-919C-B1A7F51CD2C3}" type="presParOf" srcId="{46B94C11-1FD9-43E4-8F0B-4E743C5A8523}" destId="{8EF032E9-957A-4777-9F14-54284F63D879}" srcOrd="5" destOrd="0" presId="urn:microsoft.com/office/officeart/2005/8/layout/matrix1"/>
    <dgm:cxn modelId="{03F20180-ED93-4D0D-8E58-6EF00FA9C8D4}" type="presParOf" srcId="{46B94C11-1FD9-43E4-8F0B-4E743C5A8523}" destId="{F491511C-E71C-480A-8596-828CEC06CF12}" srcOrd="6" destOrd="0" presId="urn:microsoft.com/office/officeart/2005/8/layout/matrix1"/>
    <dgm:cxn modelId="{5CEEEB43-218B-4A0D-894A-206E9C68CDBE}" type="presParOf" srcId="{46B94C11-1FD9-43E4-8F0B-4E743C5A8523}" destId="{05547196-1252-47D4-85EF-DFD412E401AB}" srcOrd="7" destOrd="0" presId="urn:microsoft.com/office/officeart/2005/8/layout/matrix1"/>
    <dgm:cxn modelId="{8979C7D8-75C0-4DF7-9C47-778A883D4C93}" type="presParOf" srcId="{61965D47-B3CE-44DF-B9CD-BCB6ED1571E6}" destId="{E510E962-6889-4264-A2AB-CBAFFB13C50C}"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C37EF2-150A-4426-AA53-06B6CE825473}">
      <dsp:nvSpPr>
        <dsp:cNvPr id="0" name=""/>
        <dsp:cNvSpPr/>
      </dsp:nvSpPr>
      <dsp:spPr>
        <a:xfrm rot="5400000">
          <a:off x="4453617" y="-1682681"/>
          <a:ext cx="1457036" cy="5023278"/>
        </a:xfrm>
        <a:prstGeom prst="round2Same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de-DE" sz="2000" kern="1200" dirty="0"/>
            <a:t>Latein </a:t>
          </a:r>
          <a:r>
            <a:rPr lang="de-DE" sz="2000" kern="1200" dirty="0">
              <a:sym typeface="Wingdings" pitchFamily="2" charset="2"/>
            </a:rPr>
            <a:t> Deutsch</a:t>
          </a:r>
          <a:endParaRPr lang="de-DE" sz="2000" kern="1200" dirty="0"/>
        </a:p>
        <a:p>
          <a:pPr marL="228600" lvl="1" indent="-228600" algn="l" defTabSz="889000">
            <a:lnSpc>
              <a:spcPct val="90000"/>
            </a:lnSpc>
            <a:spcBef>
              <a:spcPct val="0"/>
            </a:spcBef>
            <a:spcAft>
              <a:spcPct val="15000"/>
            </a:spcAft>
            <a:buChar char="•"/>
          </a:pPr>
          <a:r>
            <a:rPr lang="de-DE" sz="2000" b="1" kern="1200" dirty="0"/>
            <a:t>Ziel</a:t>
          </a:r>
          <a:r>
            <a:rPr lang="de-DE" sz="2000" kern="1200" dirty="0"/>
            <a:t>: Originaltexte verstehen</a:t>
          </a:r>
        </a:p>
        <a:p>
          <a:pPr marL="228600" lvl="1" indent="-228600" algn="l" defTabSz="889000">
            <a:lnSpc>
              <a:spcPct val="90000"/>
            </a:lnSpc>
            <a:spcBef>
              <a:spcPct val="0"/>
            </a:spcBef>
            <a:spcAft>
              <a:spcPct val="15000"/>
            </a:spcAft>
            <a:buChar char="•"/>
          </a:pPr>
          <a:r>
            <a:rPr lang="de-DE" sz="2000" kern="1200" dirty="0"/>
            <a:t>Textverständnis, -erschließung und Lesekompetenz</a:t>
          </a:r>
        </a:p>
      </dsp:txBody>
      <dsp:txXfrm rot="-5400000">
        <a:off x="2670497" y="171566"/>
        <a:ext cx="4952151" cy="1314782"/>
      </dsp:txXfrm>
    </dsp:sp>
    <dsp:sp modelId="{D9C5A3E3-90C9-49A6-9021-CDC511E21712}">
      <dsp:nvSpPr>
        <dsp:cNvPr id="0" name=""/>
        <dsp:cNvSpPr/>
      </dsp:nvSpPr>
      <dsp:spPr>
        <a:xfrm>
          <a:off x="155096" y="1725"/>
          <a:ext cx="2515400" cy="16544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de-DE" sz="2900" b="1" kern="1200" dirty="0"/>
            <a:t>Text</a:t>
          </a:r>
        </a:p>
      </dsp:txBody>
      <dsp:txXfrm>
        <a:off x="235860" y="82489"/>
        <a:ext cx="2353872" cy="1492937"/>
      </dsp:txXfrm>
    </dsp:sp>
    <dsp:sp modelId="{E9A8F3B5-7AF2-4B1F-823D-BF7FF07F1F33}">
      <dsp:nvSpPr>
        <dsp:cNvPr id="0" name=""/>
        <dsp:cNvSpPr/>
      </dsp:nvSpPr>
      <dsp:spPr>
        <a:xfrm rot="5400000">
          <a:off x="4426266" y="125491"/>
          <a:ext cx="1457036" cy="5023278"/>
        </a:xfrm>
        <a:prstGeom prst="round2Same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de-DE" sz="2000" kern="1200" dirty="0"/>
            <a:t>Verbesserung sprachlicher Ausdrucksfähigkeit</a:t>
          </a:r>
        </a:p>
        <a:p>
          <a:pPr marL="228600" lvl="1" indent="-228600" algn="l" defTabSz="889000">
            <a:lnSpc>
              <a:spcPct val="90000"/>
            </a:lnSpc>
            <a:spcBef>
              <a:spcPct val="0"/>
            </a:spcBef>
            <a:spcAft>
              <a:spcPct val="15000"/>
            </a:spcAft>
            <a:buChar char="•"/>
          </a:pPr>
          <a:r>
            <a:rPr lang="de-DE" sz="2000" kern="1200" dirty="0"/>
            <a:t>Durch Übersetzung ins Deutsche Erweiterung des Wortschatzes</a:t>
          </a:r>
        </a:p>
      </dsp:txBody>
      <dsp:txXfrm rot="-5400000">
        <a:off x="2643146" y="1979739"/>
        <a:ext cx="4952151" cy="1314782"/>
      </dsp:txXfrm>
    </dsp:sp>
    <dsp:sp modelId="{1DB851B2-5C18-4079-983E-996DF226677B}">
      <dsp:nvSpPr>
        <dsp:cNvPr id="0" name=""/>
        <dsp:cNvSpPr/>
      </dsp:nvSpPr>
      <dsp:spPr>
        <a:xfrm>
          <a:off x="155096" y="1747254"/>
          <a:ext cx="2488048" cy="1779751"/>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de-DE" sz="2900" b="1" kern="1200" dirty="0"/>
            <a:t>Wortschatz + Ausdruck</a:t>
          </a:r>
        </a:p>
      </dsp:txBody>
      <dsp:txXfrm>
        <a:off x="241976" y="1834134"/>
        <a:ext cx="2314288" cy="1605991"/>
      </dsp:txXfrm>
    </dsp:sp>
    <dsp:sp modelId="{D2AE45E6-DF58-4D76-872B-800CFAB38056}">
      <dsp:nvSpPr>
        <dsp:cNvPr id="0" name=""/>
        <dsp:cNvSpPr/>
      </dsp:nvSpPr>
      <dsp:spPr>
        <a:xfrm rot="5400000">
          <a:off x="4443812" y="1960829"/>
          <a:ext cx="1457036" cy="5023278"/>
        </a:xfrm>
        <a:prstGeom prst="round2Same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de-DE" sz="2000" b="0" kern="1200" dirty="0"/>
            <a:t>Struktur d. Lateinischen schult Bewusstsein für Grammatik des Deutschen </a:t>
          </a:r>
        </a:p>
      </dsp:txBody>
      <dsp:txXfrm rot="-5400000">
        <a:off x="2660692" y="3815077"/>
        <a:ext cx="4952151" cy="1314782"/>
      </dsp:txXfrm>
    </dsp:sp>
    <dsp:sp modelId="{E207028F-D855-47CD-AFC0-3C00ED46C11B}">
      <dsp:nvSpPr>
        <dsp:cNvPr id="0" name=""/>
        <dsp:cNvSpPr/>
      </dsp:nvSpPr>
      <dsp:spPr>
        <a:xfrm>
          <a:off x="182473" y="3600732"/>
          <a:ext cx="2505595" cy="170879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de-DE" sz="2900" b="1" kern="1200" dirty="0"/>
            <a:t>Grammatik</a:t>
          </a:r>
        </a:p>
      </dsp:txBody>
      <dsp:txXfrm>
        <a:off x="265889" y="3684148"/>
        <a:ext cx="2338763" cy="15419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C153B-4E92-4DD4-BC27-6E5F33E8B7D0}">
      <dsp:nvSpPr>
        <dsp:cNvPr id="0" name=""/>
        <dsp:cNvSpPr/>
      </dsp:nvSpPr>
      <dsp:spPr>
        <a:xfrm rot="16200000">
          <a:off x="900100" y="-900100"/>
          <a:ext cx="2232248" cy="4032448"/>
        </a:xfrm>
        <a:prstGeom prst="round1Rect">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de-DE" sz="2400" b="1" kern="1200" dirty="0">
            <a:latin typeface="Calibri" pitchFamily="34" charset="0"/>
            <a:ea typeface="+mn-ea"/>
            <a:cs typeface="+mn-cs"/>
          </a:endParaRPr>
        </a:p>
        <a:p>
          <a:pPr marL="0" lvl="0" indent="0" algn="ctr" defTabSz="1066800">
            <a:lnSpc>
              <a:spcPct val="90000"/>
            </a:lnSpc>
            <a:spcBef>
              <a:spcPct val="0"/>
            </a:spcBef>
            <a:spcAft>
              <a:spcPct val="35000"/>
            </a:spcAft>
            <a:buNone/>
          </a:pPr>
          <a:r>
            <a:rPr lang="de-DE" sz="2400" b="1" kern="1200" dirty="0">
              <a:latin typeface="Calibri" pitchFamily="34" charset="0"/>
              <a:ea typeface="+mn-ea"/>
              <a:cs typeface="+mn-cs"/>
            </a:rPr>
            <a:t>dient der politischen Bildung + der Entwicklung eines eigenen Standpunkts</a:t>
          </a:r>
        </a:p>
        <a:p>
          <a:pPr marL="0" lvl="0" indent="0" algn="ctr" defTabSz="1066800">
            <a:lnSpc>
              <a:spcPct val="90000"/>
            </a:lnSpc>
            <a:spcBef>
              <a:spcPct val="0"/>
            </a:spcBef>
            <a:spcAft>
              <a:spcPct val="35000"/>
            </a:spcAft>
            <a:buNone/>
          </a:pPr>
          <a:endParaRPr lang="de-DE" sz="2400" kern="1200" dirty="0">
            <a:latin typeface="Comic Sans MS" panose="030F0702030302020204" pitchFamily="66" charset="0"/>
            <a:ea typeface="+mn-ea"/>
            <a:cs typeface="+mn-cs"/>
          </a:endParaRPr>
        </a:p>
      </dsp:txBody>
      <dsp:txXfrm rot="5400000">
        <a:off x="1" y="81726"/>
        <a:ext cx="4032448" cy="1592459"/>
      </dsp:txXfrm>
    </dsp:sp>
    <dsp:sp modelId="{F5C256AE-594C-4473-8F4E-67AD66B435FC}">
      <dsp:nvSpPr>
        <dsp:cNvPr id="0" name=""/>
        <dsp:cNvSpPr/>
      </dsp:nvSpPr>
      <dsp:spPr>
        <a:xfrm>
          <a:off x="4032448" y="0"/>
          <a:ext cx="4032448" cy="2232248"/>
        </a:xfrm>
        <a:prstGeom prst="round1Rect">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de-DE" sz="2400" b="1" kern="1200">
              <a:latin typeface="+mj-lt"/>
              <a:ea typeface="+mn-ea"/>
              <a:cs typeface="+mn-cs"/>
            </a:rPr>
            <a:t>befähigt zur Auseinandersetzung mit Grundfragen menschlicher Existenz</a:t>
          </a:r>
          <a:endParaRPr lang="de-DE" sz="2400" b="1" kern="1200" dirty="0">
            <a:latin typeface="+mj-lt"/>
            <a:ea typeface="+mn-ea"/>
            <a:cs typeface="+mn-cs"/>
          </a:endParaRPr>
        </a:p>
      </dsp:txBody>
      <dsp:txXfrm>
        <a:off x="4032448" y="0"/>
        <a:ext cx="3950721" cy="1674186"/>
      </dsp:txXfrm>
    </dsp:sp>
    <dsp:sp modelId="{B0D750A5-AA12-44AA-BC1F-68268CE2D4ED}">
      <dsp:nvSpPr>
        <dsp:cNvPr id="0" name=""/>
        <dsp:cNvSpPr/>
      </dsp:nvSpPr>
      <dsp:spPr>
        <a:xfrm rot="10800000">
          <a:off x="0" y="2232248"/>
          <a:ext cx="4032448" cy="2232248"/>
        </a:xfrm>
        <a:prstGeom prst="round1Rect">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de-DE" sz="2400" b="1" kern="1200">
              <a:latin typeface="Calibri" pitchFamily="34" charset="0"/>
              <a:ea typeface="+mn-ea"/>
              <a:cs typeface="+mn-cs"/>
            </a:rPr>
            <a:t>erweitert  den historischen Horizont </a:t>
          </a:r>
          <a:endParaRPr lang="de-DE" sz="2400" b="1" kern="1200" dirty="0">
            <a:latin typeface="Calibri" pitchFamily="34" charset="0"/>
            <a:ea typeface="+mn-ea"/>
            <a:cs typeface="+mn-cs"/>
          </a:endParaRPr>
        </a:p>
      </dsp:txBody>
      <dsp:txXfrm rot="10800000">
        <a:off x="81727" y="2790309"/>
        <a:ext cx="3950721" cy="1674186"/>
      </dsp:txXfrm>
    </dsp:sp>
    <dsp:sp modelId="{F491511C-E71C-480A-8596-828CEC06CF12}">
      <dsp:nvSpPr>
        <dsp:cNvPr id="0" name=""/>
        <dsp:cNvSpPr/>
      </dsp:nvSpPr>
      <dsp:spPr>
        <a:xfrm rot="5400000">
          <a:off x="4932547" y="1332148"/>
          <a:ext cx="2232248" cy="4032448"/>
        </a:xfrm>
        <a:prstGeom prst="round1Rect">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de-DE" sz="2400" b="1" kern="1200">
              <a:latin typeface="Calibri" pitchFamily="34" charset="0"/>
              <a:ea typeface="+mn-ea"/>
              <a:cs typeface="+mn-cs"/>
            </a:rPr>
            <a:t>ermöglicht Begegnung mit Weltliteratur</a:t>
          </a:r>
          <a:endParaRPr lang="de-DE" sz="2400" b="1" kern="1200" dirty="0">
            <a:latin typeface="Calibri" pitchFamily="34" charset="0"/>
            <a:ea typeface="+mn-ea"/>
            <a:cs typeface="+mn-cs"/>
          </a:endParaRPr>
        </a:p>
      </dsp:txBody>
      <dsp:txXfrm rot="-5400000">
        <a:off x="4032448" y="2790309"/>
        <a:ext cx="4032448" cy="1592459"/>
      </dsp:txXfrm>
    </dsp:sp>
    <dsp:sp modelId="{E510E962-6889-4264-A2AB-CBAFFB13C50C}">
      <dsp:nvSpPr>
        <dsp:cNvPr id="0" name=""/>
        <dsp:cNvSpPr/>
      </dsp:nvSpPr>
      <dsp:spPr>
        <a:xfrm>
          <a:off x="2352997" y="1617570"/>
          <a:ext cx="3358900" cy="1229354"/>
        </a:xfrm>
        <a:prstGeom prst="roundRect">
          <a:avLst/>
        </a:prstGeom>
        <a:solidFill>
          <a:schemeClr val="dk2">
            <a:tint val="60000"/>
            <a:hueOff val="0"/>
            <a:satOff val="0"/>
            <a:lumOff val="0"/>
            <a:alphaOff val="0"/>
          </a:schemeClr>
        </a:solidFill>
        <a:ln w="22225" cap="rnd"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de-DE" sz="2400" b="1" kern="1200" cap="none" spc="0" dirty="0">
            <a:ln w="18415" cmpd="sng">
              <a:solidFill>
                <a:srgbClr val="FF0000"/>
              </a:solidFill>
              <a:prstDash val="solid"/>
            </a:ln>
            <a:solidFill>
              <a:schemeClr val="bg1"/>
            </a:solidFill>
            <a:effectLst>
              <a:outerShdw blurRad="63500" dir="3600000" algn="tl" rotWithShape="0">
                <a:srgbClr val="000000">
                  <a:alpha val="70000"/>
                </a:srgbClr>
              </a:outerShdw>
            </a:effectLst>
            <a:latin typeface="Calibri"/>
            <a:ea typeface="+mn-ea"/>
            <a:cs typeface="+mn-cs"/>
          </a:endParaRPr>
        </a:p>
      </dsp:txBody>
      <dsp:txXfrm>
        <a:off x="2413009" y="1677582"/>
        <a:ext cx="3238876" cy="110933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3-10T11:41:32.381"/>
    </inkml:context>
    <inkml:brush xml:id="br0">
      <inkml:brushProperty name="width" value="0.10583" units="cm"/>
      <inkml:brushProperty name="height" value="0.10583" units="cm"/>
      <inkml:brushProperty name="color" value="#FFFFFF"/>
      <inkml:brushProperty name="ignorePressure" value="1"/>
    </inkml:brush>
    <inkml:brush xml:id="br1">
      <inkml:brushProperty name="width" value="0.03333" units="cm"/>
      <inkml:brushProperty name="height" value="0.03333" units="cm"/>
      <inkml:brushProperty name="color" value="#FFFFFF"/>
      <inkml:brushProperty name="ignorePressure" value="1"/>
    </inkml:brush>
  </inkml:definitions>
  <inkml:trace contextRef="#ctx0" brushRef="#br0">5828 4890,'0'0,"0"0,0 0,0 0,0 0,0 0,0 0,0 0,0 0,0 0,0 0,-23 10,-18 7,-5 6,-6 3,2 8,0 6,4 2,5 2,5 4,3 3,4 2,1-3,6-6,1-5,5-5,5-8,-1-3,3-7,2-5,2-5,2-3,2-3,1 0,1-1,-1 0,0 0,1 0,-1 1,0-1,1 1,13-37,14-32,7-18,6-8,12-6,10-11,4-8,4-4,0 1,-8 12,-4 15,-9 20,-8 18,-10 14,-6 14,-9 8,-5 8,-6 6,-4 4,-2 3,-1 2,0 1,-1-1,1 0,-42 61,-28 44,-16 16,-2 4,9-12,8-10,13-14,6-9,8-2,6-3,6-3,3-10,8-11,6-10,2-11,4-8,2-6,4-6,2-7,1-2,1-2,1-1,-1 0,1-1,-1 1,38-46,26-31,21-18,16-19,3-17,4-5,-8 3,-6 9,-9 17,-11 22,-8 16,-16 20</inkml:trace>
  <inkml:trace contextRef="#ctx0" brushRef="#br1" timeOffset="-9936">5718 4697,'-4'0,"-3"5,-4 1,1 4,-4 2,-4-3,-4 2,2 5,0-1,4 2,-2 2,4 3,-1 3,-2 1,1 1,-2 1,-1 0,-3-4,3-2,3-10,11-15,10-18,9-9,2-4,-2-2,-2 2,0 5,-1 4,-3 1,-3 0,-1-1,-3 0,4 4,1 0,4 4,1 1,2 2,1 0,-4 1</inkml:trace>
  <inkml:trace contextRef="#ctx0" brushRef="#br0" timeOffset="20703">5553 4447,'0'5,"0"6,0 6,-5 0,-1 2,-5-2,0 0,2 2,-3-1,2-1,1 3,-2 2,1 3,2 0,3 2,2 1,1 0,1 0,1 0,1-10,-1-12,0-12,1-9,-1-8,0-3,1-4,-1 0,0 0,4 5,7 2,1 1,3-2,0 0,1-2,3 0,3 4,2 5,-3 2,-5-3,0 4,-3-2,1 2,-3-1,3 2,3 3,4 3,2 3,2 2,2 2,1 0,-4 5,-7 7,-6 5,-5 6,-8 2,-3 2,-6-3,-1-2,1 2,-2-1,-3 2,1 1,3 1,-2-4,3-2,-2 0,1 3,-2 0,-4-3,2-1,4 1,-2-2,2-1,-1-3,1 1,-2-3,1 2,-1-3,1 2,3 4,-1-2,-4-4,-4-8,2-9,3-10,4-5,4-6,2-1,3-2,1-1,1 1,0 0,0 0,-1 1,0 0,1 1,-1-1,0 0,0 1,0-1,0 1,0-1,5 0,5 6,8 5,3 6,4 5,2 4,-3 6,-6 8,-6 6,-6 5,-2 3,-4 2,0 1,-1 0,0 0,0-1,0 0,-4 0,-2 0,-3 0,-6-5,0-2,3 1,4 1,4 1,-3-3,0-11,2-10,2-11,0-8,3-5,0-4,1-2,6-4,0-7,0-5,4 5,0 5,-2 3,3 8,-1 3,-2 2,-2-2,2 3,0 1,-2-2,4-2,0-2,2 3,4 5,0 1,-4-2,-2-3,0 2,-1 0,3 2,-1 0,3-2,2 1,0 9,-3 10,-9 5,-9 6,-4 6,-6 8,1 5,-3 1,-2-4,-4-3,3-1,-1 4,5 2,-1-3,3-3,-1-1,-3-4,2-1,4 1,-1 2,-3 2,1 1,4 2,-2-5,-3 0,1 0,4 1,3 2,7-5,10-4,7-10,1-11,-3-9,2-7,2-5,3-2,-2-2,0 6,-2 0,0 1,1 4,-2 1,2 2,-3 1,0 2,-1-2,1 3,-2-3,1 3,-1-2,1 1,4 3,2 3,4 3,2 2,-4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30AB83-93ED-6046-B862-10B6B1311F47}" type="datetimeFigureOut">
              <a:rPr lang="de-DE" smtClean="0"/>
              <a:t>24.03.2021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4F9BA6-C1E3-0E48-AC4F-DE6ACD24A0E7}" type="slidenum">
              <a:rPr lang="de-DE" smtClean="0"/>
              <a:t>‹Nr.›</a:t>
            </a:fld>
            <a:endParaRPr lang="de-DE"/>
          </a:p>
        </p:txBody>
      </p:sp>
    </p:spTree>
    <p:extLst>
      <p:ext uri="{BB962C8B-B14F-4D97-AF65-F5344CB8AC3E}">
        <p14:creationId xmlns:p14="http://schemas.microsoft.com/office/powerpoint/2010/main" val="4271399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de-DE"/>
              <a:t>Titelmasterformat durch Klicken bearbeiten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de-DE"/>
              <a:t>Titelmasterformat durch Klicken bearbeiten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3/24/2021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de-DE"/>
              <a:t>Titelmasterformat durch Klicken bearbeiten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Formatvorlagen des Textmasters bearbeiten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3/24/2021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de-DE"/>
              <a:t>Titelmasterformat durch Klicken bearbeiten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e-DE"/>
              <a:t>Formatvorlagen des Textmasters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3/24/2021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de-DE"/>
              <a:t>Titelmasterformat durch Klicken bearbeiten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Formatvorlagen des Textmasters bearbeiten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e-DE"/>
              <a:t>Formatvorlagen des Textmasters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3/24/2021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de-DE"/>
              <a:t>Titelmasterformat durch Klicken bearbeiten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Formatvorlagen des Textmasters bearbeiten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e-DE"/>
              <a:t>Formatvorlagen des Textmasters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3/24/2021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de-DE"/>
              <a:t>Titelmasterformat durch Klicken bearbeiten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de-DE"/>
              <a:t>Titelmasterformat durch Klicken bearbeiten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3/24/2021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de-DE"/>
              <a:t>Titelmasterformat durch Klicken bearbeiten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3/24/2021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3/24/2021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3/24/2021</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1.png"/><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25.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25.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28.jpg"/><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8.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1.m4a"/><Relationship Id="rId7" Type="http://schemas.openxmlformats.org/officeDocument/2006/relationships/image" Target="../media/image290.png"/><Relationship Id="rId2" Type="http://schemas.microsoft.com/office/2007/relationships/media" Target="../media/media21.m4a"/><Relationship Id="rId1" Type="http://schemas.openxmlformats.org/officeDocument/2006/relationships/tags" Target="../tags/tag9.xml"/><Relationship Id="rId6" Type="http://schemas.openxmlformats.org/officeDocument/2006/relationships/customXml" Target="../ink/ink1.xml"/><Relationship Id="rId5" Type="http://schemas.openxmlformats.org/officeDocument/2006/relationships/image" Target="../media/image30.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2.m4a"/><Relationship Id="rId7" Type="http://schemas.openxmlformats.org/officeDocument/2006/relationships/image" Target="../media/image33.png"/><Relationship Id="rId2" Type="http://schemas.microsoft.com/office/2007/relationships/media" Target="../media/media22.m4a"/><Relationship Id="rId1" Type="http://schemas.openxmlformats.org/officeDocument/2006/relationships/tags" Target="../tags/tag10.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1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hyperlink" Target="mailto:Velsink@khgmettmann.de" TargetMode="External"/><Relationship Id="rId4" Type="http://schemas.openxmlformats.org/officeDocument/2006/relationships/hyperlink" Target="mailto:Ihle@khgmettmann.de"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www.cornelsen.de/produkte/a-plus-neubearbeitung-schuelerbuch-mit-audios-und-videos-band-1-9783061222901" TargetMode="External"/><Relationship Id="rId3" Type="http://schemas.openxmlformats.org/officeDocument/2006/relationships/audio" Target="../media/media3.m4a"/><Relationship Id="rId7" Type="http://schemas.openxmlformats.org/officeDocument/2006/relationships/image" Target="../media/image3.jp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hyperlink" Target="https://www.ccbuchner.de/reihe-26-26/campus_a-188/" TargetMode="External"/><Relationship Id="rId5"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1.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audio" Target="../media/media7.m4a"/><Relationship Id="rId7" Type="http://schemas.openxmlformats.org/officeDocument/2006/relationships/image" Target="../media/image15.jpe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image" Target="../media/image18.jpe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fontScale="90000"/>
          </a:bodyPr>
          <a:lstStyle/>
          <a:p>
            <a:r>
              <a:rPr lang="de-DE" dirty="0"/>
              <a:t>Wahl der zweiten Fremdsprache am Konrad-</a:t>
            </a:r>
            <a:r>
              <a:rPr lang="de-DE" dirty="0" err="1"/>
              <a:t>Heresbach</a:t>
            </a:r>
            <a:r>
              <a:rPr lang="de-DE" dirty="0"/>
              <a:t> Gymnasium</a:t>
            </a:r>
          </a:p>
        </p:txBody>
      </p:sp>
      <p:sp>
        <p:nvSpPr>
          <p:cNvPr id="3" name="Untertitel 2"/>
          <p:cNvSpPr>
            <a:spLocks noGrp="1"/>
          </p:cNvSpPr>
          <p:nvPr>
            <p:ph type="subTitle" idx="1"/>
          </p:nvPr>
        </p:nvSpPr>
        <p:spPr/>
        <p:txBody>
          <a:bodyPr/>
          <a:lstStyle/>
          <a:p>
            <a:r>
              <a:rPr lang="de-DE" dirty="0"/>
              <a:t>Französisch und Latein stellen sich vor… </a:t>
            </a:r>
          </a:p>
        </p:txBody>
      </p:sp>
      <p:pic>
        <p:nvPicPr>
          <p:cNvPr id="5" name="Audio 4">
            <a:hlinkClick r:id="" action="ppaction://media"/>
            <a:extLst>
              <a:ext uri="{FF2B5EF4-FFF2-40B4-BE49-F238E27FC236}">
                <a16:creationId xmlns:a16="http://schemas.microsoft.com/office/drawing/2014/main" id="{ABD9EB79-54CD-4467-BBD4-C748D3D931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42926600"/>
      </p:ext>
    </p:extLst>
  </p:cSld>
  <p:clrMapOvr>
    <a:masterClrMapping/>
  </p:clrMapOvr>
  <mc:AlternateContent xmlns:mc="http://schemas.openxmlformats.org/markup-compatibility/2006">
    <mc:Choice xmlns:p14="http://schemas.microsoft.com/office/powerpoint/2010/main" Requires="p14">
      <p:transition spd="slow" p14:dur="2000" advTm="9785"/>
    </mc:Choice>
    <mc:Fallback>
      <p:transition spd="slow" advTm="9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41121" y="624110"/>
            <a:ext cx="9063491" cy="1280890"/>
          </a:xfrm>
        </p:spPr>
        <p:txBody>
          <a:bodyPr/>
          <a:lstStyle/>
          <a:p>
            <a:r>
              <a:rPr lang="de-DE" dirty="0"/>
              <a:t>Ganz schön weit weg und doch so nah!</a:t>
            </a:r>
          </a:p>
        </p:txBody>
      </p:sp>
      <p:pic>
        <p:nvPicPr>
          <p:cNvPr id="2050" name="Picture 2" descr="SPA-Maniküre — monte mare"/>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441121" y="1638526"/>
            <a:ext cx="4230776" cy="28218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s deodorant - met aluminium - nou schadelijk of niet? | Trou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1098" y="3275351"/>
            <a:ext cx="4417544" cy="2958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2441121" y="4828506"/>
            <a:ext cx="3852943" cy="646331"/>
          </a:xfrm>
          <a:prstGeom prst="rect">
            <a:avLst/>
          </a:prstGeom>
          <a:noFill/>
        </p:spPr>
        <p:txBody>
          <a:bodyPr wrap="square" rtlCol="0">
            <a:spAutoFit/>
          </a:bodyPr>
          <a:lstStyle/>
          <a:p>
            <a:r>
              <a:rPr lang="de-DE" dirty="0"/>
              <a:t>Maniküre – la </a:t>
            </a:r>
            <a:r>
              <a:rPr lang="de-DE" dirty="0" err="1"/>
              <a:t>manicure</a:t>
            </a:r>
            <a:endParaRPr lang="de-DE" dirty="0"/>
          </a:p>
          <a:p>
            <a:r>
              <a:rPr lang="de-DE" dirty="0" err="1"/>
              <a:t>manus</a:t>
            </a:r>
            <a:r>
              <a:rPr lang="de-DE" dirty="0"/>
              <a:t> + </a:t>
            </a:r>
            <a:r>
              <a:rPr lang="de-DE" dirty="0" err="1"/>
              <a:t>cura</a:t>
            </a:r>
            <a:endParaRPr lang="de-DE" dirty="0"/>
          </a:p>
        </p:txBody>
      </p:sp>
      <p:sp>
        <p:nvSpPr>
          <p:cNvPr id="8" name="Textfeld 7"/>
          <p:cNvSpPr txBox="1"/>
          <p:nvPr/>
        </p:nvSpPr>
        <p:spPr>
          <a:xfrm>
            <a:off x="7855699" y="2448618"/>
            <a:ext cx="3852943" cy="646331"/>
          </a:xfrm>
          <a:prstGeom prst="rect">
            <a:avLst/>
          </a:prstGeom>
          <a:noFill/>
        </p:spPr>
        <p:txBody>
          <a:bodyPr wrap="square" rtlCol="0">
            <a:spAutoFit/>
          </a:bodyPr>
          <a:lstStyle/>
          <a:p>
            <a:pPr algn="r"/>
            <a:r>
              <a:rPr lang="de-DE" dirty="0"/>
              <a:t>Deodorant – le </a:t>
            </a:r>
            <a:r>
              <a:rPr lang="de-DE" dirty="0" err="1"/>
              <a:t>déodorant</a:t>
            </a:r>
            <a:endParaRPr lang="de-DE" dirty="0"/>
          </a:p>
          <a:p>
            <a:pPr algn="r"/>
            <a:r>
              <a:rPr lang="de-DE" dirty="0"/>
              <a:t>de + </a:t>
            </a:r>
            <a:r>
              <a:rPr lang="de-DE" dirty="0" err="1"/>
              <a:t>odor</a:t>
            </a:r>
            <a:endParaRPr lang="de-DE" dirty="0"/>
          </a:p>
        </p:txBody>
      </p:sp>
      <p:pic>
        <p:nvPicPr>
          <p:cNvPr id="3" name="Audio 2">
            <a:hlinkClick r:id="" action="ppaction://media"/>
            <a:extLst>
              <a:ext uri="{FF2B5EF4-FFF2-40B4-BE49-F238E27FC236}">
                <a16:creationId xmlns:a16="http://schemas.microsoft.com/office/drawing/2014/main" id="{F06FC79D-4C3C-471E-992C-7376C72A854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729025839"/>
      </p:ext>
    </p:extLst>
  </p:cSld>
  <p:clrMapOvr>
    <a:masterClrMapping/>
  </p:clrMapOvr>
  <mc:AlternateContent xmlns:mc="http://schemas.openxmlformats.org/markup-compatibility/2006">
    <mc:Choice xmlns:p14="http://schemas.microsoft.com/office/powerpoint/2010/main" Requires="p14">
      <p:transition spd="slow" p14:dur="2000" advTm="52510"/>
    </mc:Choice>
    <mc:Fallback>
      <p:transition spd="slow" advTm="52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1000"/>
                                        <p:tgtEl>
                                          <p:spTgt spid="2050"/>
                                        </p:tgtEl>
                                      </p:cBhvr>
                                    </p:animEffect>
                                    <p:anim calcmode="lin" valueType="num">
                                      <p:cBhvr>
                                        <p:cTn id="12" dur="1000" fill="hold"/>
                                        <p:tgtEl>
                                          <p:spTgt spid="2050"/>
                                        </p:tgtEl>
                                        <p:attrNameLst>
                                          <p:attrName>ppt_x</p:attrName>
                                        </p:attrNameLst>
                                      </p:cBhvr>
                                      <p:tavLst>
                                        <p:tav tm="0">
                                          <p:val>
                                            <p:strVal val="#ppt_x"/>
                                          </p:val>
                                        </p:tav>
                                        <p:tav tm="100000">
                                          <p:val>
                                            <p:strVal val="#ppt_x"/>
                                          </p:val>
                                        </p:tav>
                                      </p:tavLst>
                                    </p:anim>
                                    <p:anim calcmode="lin" valueType="num">
                                      <p:cBhvr>
                                        <p:cTn id="13"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2054"/>
                                        </p:tgtEl>
                                        <p:attrNameLst>
                                          <p:attrName>style.visibility</p:attrName>
                                        </p:attrNameLst>
                                      </p:cBhvr>
                                      <p:to>
                                        <p:strVal val="visible"/>
                                      </p:to>
                                    </p:set>
                                    <p:animEffect transition="in" filter="fade">
                                      <p:cBhvr>
                                        <p:cTn id="25" dur="1000"/>
                                        <p:tgtEl>
                                          <p:spTgt spid="2054"/>
                                        </p:tgtEl>
                                      </p:cBhvr>
                                    </p:animEffect>
                                    <p:anim calcmode="lin" valueType="num">
                                      <p:cBhvr>
                                        <p:cTn id="26" dur="1000" fill="hold"/>
                                        <p:tgtEl>
                                          <p:spTgt spid="2054"/>
                                        </p:tgtEl>
                                        <p:attrNameLst>
                                          <p:attrName>ppt_x</p:attrName>
                                        </p:attrNameLst>
                                      </p:cBhvr>
                                      <p:tavLst>
                                        <p:tav tm="0">
                                          <p:val>
                                            <p:strVal val="#ppt_x"/>
                                          </p:val>
                                        </p:tav>
                                        <p:tav tm="100000">
                                          <p:val>
                                            <p:strVal val="#ppt_x"/>
                                          </p:val>
                                        </p:tav>
                                      </p:tavLst>
                                    </p:anim>
                                    <p:anim calcmode="lin" valueType="num">
                                      <p:cBhvr>
                                        <p:cTn id="27"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bldLst>
      <p:bldP spid="4"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3C7EDE-AAC8-BE44-A201-3A6CEFCEDC7A}"/>
              </a:ext>
            </a:extLst>
          </p:cNvPr>
          <p:cNvSpPr>
            <a:spLocks noGrp="1"/>
          </p:cNvSpPr>
          <p:nvPr>
            <p:ph type="title"/>
          </p:nvPr>
        </p:nvSpPr>
        <p:spPr>
          <a:xfrm>
            <a:off x="2592925" y="624110"/>
            <a:ext cx="8911687" cy="1280890"/>
          </a:xfrm>
        </p:spPr>
        <p:txBody>
          <a:bodyPr>
            <a:normAutofit/>
          </a:bodyPr>
          <a:lstStyle/>
          <a:p>
            <a:pPr>
              <a:lnSpc>
                <a:spcPct val="90000"/>
              </a:lnSpc>
            </a:pPr>
            <a:r>
              <a:rPr lang="de-DE" sz="2800" dirty="0"/>
              <a:t>Französisch stellt sich vor</a:t>
            </a:r>
            <a:br>
              <a:rPr lang="de-DE" sz="2800"/>
            </a:br>
            <a:br>
              <a:rPr lang="de-DE" sz="2800"/>
            </a:br>
            <a:r>
              <a:rPr lang="de-DE" sz="2800" b="1"/>
              <a:t>Ein paar gute Gründe für Französisch in Klasse 7:</a:t>
            </a:r>
          </a:p>
        </p:txBody>
      </p:sp>
      <p:sp>
        <p:nvSpPr>
          <p:cNvPr id="18" name="Inhaltsplatzhalter 2">
            <a:extLst>
              <a:ext uri="{FF2B5EF4-FFF2-40B4-BE49-F238E27FC236}">
                <a16:creationId xmlns:a16="http://schemas.microsoft.com/office/drawing/2014/main" id="{F64D0CC4-7819-704F-9AD8-A2EBEBCB7C02}"/>
              </a:ext>
            </a:extLst>
          </p:cNvPr>
          <p:cNvSpPr>
            <a:spLocks noGrp="1"/>
          </p:cNvSpPr>
          <p:nvPr>
            <p:ph idx="1"/>
          </p:nvPr>
        </p:nvSpPr>
        <p:spPr>
          <a:xfrm>
            <a:off x="2589212" y="2125362"/>
            <a:ext cx="5835121" cy="3785860"/>
          </a:xfrm>
        </p:spPr>
        <p:txBody>
          <a:bodyPr>
            <a:normAutofit/>
          </a:bodyPr>
          <a:lstStyle/>
          <a:p>
            <a:pPr marL="0" indent="0">
              <a:lnSpc>
                <a:spcPct val="90000"/>
              </a:lnSpc>
              <a:buClr>
                <a:srgbClr val="E2A84B"/>
              </a:buClr>
              <a:buNone/>
            </a:pPr>
            <a:r>
              <a:rPr lang="de-DE" sz="1600" i="1" dirty="0"/>
              <a:t>Es lohnt sich, </a:t>
            </a:r>
            <a:r>
              <a:rPr lang="de-DE" sz="1600" i="1" dirty="0" err="1"/>
              <a:t>Französisch</a:t>
            </a:r>
            <a:r>
              <a:rPr lang="de-DE" sz="1600" i="1" dirty="0"/>
              <a:t> zu lernen, </a:t>
            </a:r>
            <a:endParaRPr lang="de-DE" sz="1600" dirty="0"/>
          </a:p>
          <a:p>
            <a:pPr>
              <a:lnSpc>
                <a:spcPct val="90000"/>
              </a:lnSpc>
              <a:buClr>
                <a:srgbClr val="E2A84B"/>
              </a:buClr>
            </a:pPr>
            <a:r>
              <a:rPr lang="de-DE" sz="1600" dirty="0"/>
              <a:t>weil mit kaum einem anderen Land so viele </a:t>
            </a:r>
            <a:r>
              <a:rPr lang="de-DE" sz="1600" dirty="0" err="1"/>
              <a:t>Austauschmöglichkeiten</a:t>
            </a:r>
            <a:r>
              <a:rPr lang="de-DE" sz="1600" dirty="0"/>
              <a:t> wie mit Frankreich existieren, egal, ob es sich um </a:t>
            </a:r>
            <a:r>
              <a:rPr lang="de-DE" sz="1600" dirty="0" err="1"/>
              <a:t>Schüleraustausch</a:t>
            </a:r>
            <a:r>
              <a:rPr lang="de-DE" sz="1600" dirty="0"/>
              <a:t>, Praktikum oder Ferienjob handelt. </a:t>
            </a:r>
          </a:p>
          <a:p>
            <a:pPr>
              <a:lnSpc>
                <a:spcPct val="90000"/>
              </a:lnSpc>
              <a:buClr>
                <a:srgbClr val="E2A84B"/>
              </a:buClr>
            </a:pPr>
            <a:r>
              <a:rPr lang="de-DE" sz="1600" dirty="0"/>
              <a:t>weil man das Gelernte gleich anwenden kann, zum Beispiel beim </a:t>
            </a:r>
            <a:r>
              <a:rPr lang="de-DE" sz="1600" dirty="0" err="1"/>
              <a:t>Schüleraustausch</a:t>
            </a:r>
            <a:r>
              <a:rPr lang="de-DE" sz="1600" dirty="0"/>
              <a:t>, bei Brief- und E-Mail-Freundschaften oder bei Ferien in </a:t>
            </a:r>
            <a:r>
              <a:rPr lang="de-DE" sz="1600" dirty="0" err="1"/>
              <a:t>Traumurlaubsländern</a:t>
            </a:r>
            <a:r>
              <a:rPr lang="de-DE" sz="1600" dirty="0"/>
              <a:t> wie Frankreich, Kanada, der Schweiz oder sogar Tahiti. </a:t>
            </a:r>
          </a:p>
          <a:p>
            <a:pPr>
              <a:lnSpc>
                <a:spcPct val="90000"/>
              </a:lnSpc>
              <a:buClr>
                <a:srgbClr val="E2A84B"/>
              </a:buClr>
            </a:pPr>
            <a:r>
              <a:rPr lang="de-DE" sz="1600" dirty="0"/>
              <a:t>weil die </a:t>
            </a:r>
            <a:r>
              <a:rPr lang="de-DE" sz="1600" dirty="0" err="1"/>
              <a:t>französische</a:t>
            </a:r>
            <a:r>
              <a:rPr lang="de-DE" sz="1600" dirty="0"/>
              <a:t> Sprache große Chancen </a:t>
            </a:r>
            <a:r>
              <a:rPr lang="de-DE" sz="1600" dirty="0" err="1"/>
              <a:t>für</a:t>
            </a:r>
            <a:r>
              <a:rPr lang="de-DE" sz="1600" dirty="0"/>
              <a:t> den beruflichen Werdegang </a:t>
            </a:r>
            <a:r>
              <a:rPr lang="de-DE" sz="1600" dirty="0" err="1"/>
              <a:t>eröffnet</a:t>
            </a:r>
            <a:r>
              <a:rPr lang="de-DE" sz="1600" dirty="0"/>
              <a:t>: Frankreich und Deutschland sind jeweils die wichtigsten Handelspartner. </a:t>
            </a:r>
          </a:p>
        </p:txBody>
      </p:sp>
      <p:pic>
        <p:nvPicPr>
          <p:cNvPr id="31" name="Grafik 30">
            <a:extLst>
              <a:ext uri="{FF2B5EF4-FFF2-40B4-BE49-F238E27FC236}">
                <a16:creationId xmlns:a16="http://schemas.microsoft.com/office/drawing/2014/main" id="{1698D2B5-693E-3C4C-B17A-2751F2FD8631}"/>
              </a:ext>
            </a:extLst>
          </p:cNvPr>
          <p:cNvPicPr>
            <a:picLocks noChangeAspect="1"/>
          </p:cNvPicPr>
          <p:nvPr/>
        </p:nvPicPr>
        <p:blipFill rotWithShape="1">
          <a:blip r:embed="rId4">
            <a:extLst>
              <a:ext uri="{28A0092B-C50C-407E-A947-70E740481C1C}">
                <a14:useLocalDpi xmlns:a14="http://schemas.microsoft.com/office/drawing/2010/main" val="0"/>
              </a:ext>
            </a:extLst>
          </a:blip>
          <a:srcRect l="18720" r="23703"/>
          <a:stretch/>
        </p:blipFill>
        <p:spPr>
          <a:xfrm>
            <a:off x="8631452" y="2129586"/>
            <a:ext cx="2873159" cy="3737814"/>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3" name="Audio 2">
            <a:hlinkClick r:id="" action="ppaction://media"/>
            <a:extLst>
              <a:ext uri="{FF2B5EF4-FFF2-40B4-BE49-F238E27FC236}">
                <a16:creationId xmlns:a16="http://schemas.microsoft.com/office/drawing/2014/main" id="{3BAFE914-475B-41D2-A82E-43F62FD0D1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53991948"/>
      </p:ext>
    </p:extLst>
  </p:cSld>
  <p:clrMapOvr>
    <a:masterClrMapping/>
  </p:clrMapOvr>
  <mc:AlternateContent xmlns:mc="http://schemas.openxmlformats.org/markup-compatibility/2006">
    <mc:Choice xmlns:p14="http://schemas.microsoft.com/office/powerpoint/2010/main" Requires="p14">
      <p:transition spd="slow" p14:dur="2000" advTm="95726"/>
    </mc:Choice>
    <mc:Fallback>
      <p:transition spd="slow" advTm="95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3C7EDE-AAC8-BE44-A201-3A6CEFCEDC7A}"/>
              </a:ext>
            </a:extLst>
          </p:cNvPr>
          <p:cNvSpPr>
            <a:spLocks noGrp="1"/>
          </p:cNvSpPr>
          <p:nvPr>
            <p:ph type="title"/>
          </p:nvPr>
        </p:nvSpPr>
        <p:spPr>
          <a:xfrm>
            <a:off x="2592925" y="624110"/>
            <a:ext cx="8911687" cy="1280890"/>
          </a:xfrm>
        </p:spPr>
        <p:txBody>
          <a:bodyPr>
            <a:normAutofit/>
          </a:bodyPr>
          <a:lstStyle/>
          <a:p>
            <a:pPr>
              <a:lnSpc>
                <a:spcPct val="90000"/>
              </a:lnSpc>
            </a:pPr>
            <a:r>
              <a:rPr lang="de-DE" sz="2800" dirty="0"/>
              <a:t>Französisch stellt sich vor</a:t>
            </a:r>
            <a:br>
              <a:rPr lang="de-DE" sz="2800"/>
            </a:br>
            <a:br>
              <a:rPr lang="de-DE" sz="2800"/>
            </a:br>
            <a:r>
              <a:rPr lang="de-DE" sz="2800" b="1"/>
              <a:t>Ein paar gute Gründe für Französisch in Klasse 7:</a:t>
            </a:r>
          </a:p>
        </p:txBody>
      </p:sp>
      <p:sp>
        <p:nvSpPr>
          <p:cNvPr id="18" name="Inhaltsplatzhalter 2">
            <a:extLst>
              <a:ext uri="{FF2B5EF4-FFF2-40B4-BE49-F238E27FC236}">
                <a16:creationId xmlns:a16="http://schemas.microsoft.com/office/drawing/2014/main" id="{F64D0CC4-7819-704F-9AD8-A2EBEBCB7C02}"/>
              </a:ext>
            </a:extLst>
          </p:cNvPr>
          <p:cNvSpPr>
            <a:spLocks noGrp="1"/>
          </p:cNvSpPr>
          <p:nvPr>
            <p:ph idx="1"/>
          </p:nvPr>
        </p:nvSpPr>
        <p:spPr>
          <a:xfrm>
            <a:off x="2589212" y="2125362"/>
            <a:ext cx="5835121" cy="3785860"/>
          </a:xfrm>
        </p:spPr>
        <p:txBody>
          <a:bodyPr>
            <a:normAutofit/>
          </a:bodyPr>
          <a:lstStyle/>
          <a:p>
            <a:pPr marL="0" indent="0">
              <a:lnSpc>
                <a:spcPct val="90000"/>
              </a:lnSpc>
              <a:buClr>
                <a:srgbClr val="E2A84B"/>
              </a:buClr>
              <a:buNone/>
            </a:pPr>
            <a:r>
              <a:rPr lang="de-DE" sz="1600" i="1" dirty="0"/>
              <a:t>Es lohnt sich, </a:t>
            </a:r>
            <a:r>
              <a:rPr lang="de-DE" sz="1600" i="1" dirty="0" err="1"/>
              <a:t>Französisch</a:t>
            </a:r>
            <a:r>
              <a:rPr lang="de-DE" sz="1600" i="1" dirty="0"/>
              <a:t> zu lernen, </a:t>
            </a:r>
            <a:endParaRPr lang="de-DE" sz="1600" dirty="0"/>
          </a:p>
          <a:p>
            <a:pPr>
              <a:lnSpc>
                <a:spcPct val="90000"/>
              </a:lnSpc>
              <a:buClr>
                <a:srgbClr val="E2A84B"/>
              </a:buClr>
            </a:pPr>
            <a:r>
              <a:rPr lang="de-DE" sz="1600" dirty="0"/>
              <a:t>weil es nicht schaden kann, eine Sprache zu sprechen und zu verstehen, die von ca. 220 Millionen Menschen in mehr als 40 </a:t>
            </a:r>
            <a:r>
              <a:rPr lang="de-DE" sz="1600" dirty="0" err="1"/>
              <a:t>Ländern</a:t>
            </a:r>
            <a:r>
              <a:rPr lang="de-DE" sz="1600" dirty="0"/>
              <a:t> auf der ganzen Welt gesprochen wird, darunter in vier unserer </a:t>
            </a:r>
            <a:r>
              <a:rPr lang="de-DE" sz="1600" dirty="0" err="1"/>
              <a:t>Nachbarländer</a:t>
            </a:r>
            <a:r>
              <a:rPr lang="de-DE" sz="1600" dirty="0"/>
              <a:t> – </a:t>
            </a:r>
            <a:r>
              <a:rPr lang="de-DE" sz="1600" dirty="0" err="1"/>
              <a:t>nämlich</a:t>
            </a:r>
            <a:r>
              <a:rPr lang="de-DE" sz="1600" dirty="0"/>
              <a:t> </a:t>
            </a:r>
            <a:r>
              <a:rPr lang="de-DE" sz="1600" b="1" dirty="0"/>
              <a:t>Frankreich, der Schweiz, Belgien und Luxemburg. </a:t>
            </a:r>
            <a:endParaRPr lang="de-DE" sz="1600" dirty="0"/>
          </a:p>
          <a:p>
            <a:pPr>
              <a:lnSpc>
                <a:spcPct val="90000"/>
              </a:lnSpc>
              <a:buClr>
                <a:srgbClr val="E2A84B"/>
              </a:buClr>
            </a:pPr>
            <a:r>
              <a:rPr lang="de-DE" sz="1600" dirty="0"/>
              <a:t>weil </a:t>
            </a:r>
            <a:r>
              <a:rPr lang="de-DE" sz="1600" dirty="0" err="1"/>
              <a:t>Französisch</a:t>
            </a:r>
            <a:r>
              <a:rPr lang="de-DE" sz="1600" dirty="0"/>
              <a:t> neben Englisch die offizielle Arbeitssprache in der EU und in vielen internationalen Organisationen wie der UNO, der UNESCO oder bei den Olympischen Spielen ist. </a:t>
            </a:r>
          </a:p>
          <a:p>
            <a:pPr marL="0" indent="0">
              <a:lnSpc>
                <a:spcPct val="90000"/>
              </a:lnSpc>
              <a:buClr>
                <a:srgbClr val="E2A84B"/>
              </a:buClr>
              <a:buNone/>
            </a:pPr>
            <a:endParaRPr lang="de-DE" sz="1100" dirty="0"/>
          </a:p>
        </p:txBody>
      </p:sp>
      <p:pic>
        <p:nvPicPr>
          <p:cNvPr id="31" name="Grafik 30">
            <a:extLst>
              <a:ext uri="{FF2B5EF4-FFF2-40B4-BE49-F238E27FC236}">
                <a16:creationId xmlns:a16="http://schemas.microsoft.com/office/drawing/2014/main" id="{1698D2B5-693E-3C4C-B17A-2751F2FD8631}"/>
              </a:ext>
            </a:extLst>
          </p:cNvPr>
          <p:cNvPicPr>
            <a:picLocks noChangeAspect="1"/>
          </p:cNvPicPr>
          <p:nvPr/>
        </p:nvPicPr>
        <p:blipFill rotWithShape="1">
          <a:blip r:embed="rId4">
            <a:extLst>
              <a:ext uri="{28A0092B-C50C-407E-A947-70E740481C1C}">
                <a14:useLocalDpi xmlns:a14="http://schemas.microsoft.com/office/drawing/2010/main" val="0"/>
              </a:ext>
            </a:extLst>
          </a:blip>
          <a:srcRect l="18720" r="23703"/>
          <a:stretch/>
        </p:blipFill>
        <p:spPr>
          <a:xfrm>
            <a:off x="8631452" y="2129586"/>
            <a:ext cx="2873159" cy="3737814"/>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3" name="Audio 2">
            <a:hlinkClick r:id="" action="ppaction://media"/>
            <a:extLst>
              <a:ext uri="{FF2B5EF4-FFF2-40B4-BE49-F238E27FC236}">
                <a16:creationId xmlns:a16="http://schemas.microsoft.com/office/drawing/2014/main" id="{701E8789-9CBF-497B-83C7-D63F251710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07803819"/>
      </p:ext>
    </p:extLst>
  </p:cSld>
  <p:clrMapOvr>
    <a:masterClrMapping/>
  </p:clrMapOvr>
  <mc:AlternateContent xmlns:mc="http://schemas.openxmlformats.org/markup-compatibility/2006">
    <mc:Choice xmlns:p14="http://schemas.microsoft.com/office/powerpoint/2010/main" Requires="p14">
      <p:transition spd="slow" p14:dur="2000" advTm="36697"/>
    </mc:Choice>
    <mc:Fallback>
      <p:transition spd="slow" advTm="36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D539A5-72EC-4448-9F7C-5A03881DB0C1}"/>
              </a:ext>
            </a:extLst>
          </p:cNvPr>
          <p:cNvSpPr>
            <a:spLocks noGrp="1"/>
          </p:cNvSpPr>
          <p:nvPr>
            <p:ph type="title"/>
          </p:nvPr>
        </p:nvSpPr>
        <p:spPr>
          <a:xfrm>
            <a:off x="2592925" y="624110"/>
            <a:ext cx="8911687" cy="1280890"/>
          </a:xfrm>
        </p:spPr>
        <p:txBody>
          <a:bodyPr>
            <a:normAutofit/>
          </a:bodyPr>
          <a:lstStyle/>
          <a:p>
            <a:r>
              <a:rPr lang="de-DE" dirty="0"/>
              <a:t>Französisch stellt sich vor</a:t>
            </a:r>
          </a:p>
        </p:txBody>
      </p:sp>
      <p:sp>
        <p:nvSpPr>
          <p:cNvPr id="3" name="Inhaltsplatzhalter 2">
            <a:extLst>
              <a:ext uri="{FF2B5EF4-FFF2-40B4-BE49-F238E27FC236}">
                <a16:creationId xmlns:a16="http://schemas.microsoft.com/office/drawing/2014/main" id="{35C70E58-8544-EB4E-894A-C85E57E306E0}"/>
              </a:ext>
            </a:extLst>
          </p:cNvPr>
          <p:cNvSpPr>
            <a:spLocks noGrp="1"/>
          </p:cNvSpPr>
          <p:nvPr>
            <p:ph idx="1"/>
          </p:nvPr>
        </p:nvSpPr>
        <p:spPr>
          <a:xfrm>
            <a:off x="2589212" y="2125362"/>
            <a:ext cx="5835121" cy="3785860"/>
          </a:xfrm>
        </p:spPr>
        <p:txBody>
          <a:bodyPr>
            <a:normAutofit/>
          </a:bodyPr>
          <a:lstStyle/>
          <a:p>
            <a:pPr>
              <a:lnSpc>
                <a:spcPct val="90000"/>
              </a:lnSpc>
              <a:buClr>
                <a:srgbClr val="4593EB"/>
              </a:buClr>
            </a:pPr>
            <a:r>
              <a:rPr lang="de-DE" sz="1400" dirty="0"/>
              <a:t>weil die </a:t>
            </a:r>
            <a:r>
              <a:rPr lang="de-DE" sz="1400" dirty="0" err="1"/>
              <a:t>deutsch-französische</a:t>
            </a:r>
            <a:r>
              <a:rPr lang="de-DE" sz="1400" dirty="0"/>
              <a:t> Zusammenarbeit in </a:t>
            </a:r>
            <a:r>
              <a:rPr lang="de-DE" sz="1400" dirty="0" err="1"/>
              <a:t>vielfältigen</a:t>
            </a:r>
            <a:r>
              <a:rPr lang="de-DE" sz="1400" dirty="0"/>
              <a:t> Bereichen wie Wissenschaft, Technik, Forschung und Technologie sehr stark </a:t>
            </a:r>
            <a:r>
              <a:rPr lang="de-DE" sz="1400" dirty="0" err="1"/>
              <a:t>ausgeprägt</a:t>
            </a:r>
            <a:r>
              <a:rPr lang="de-DE" sz="1400" dirty="0"/>
              <a:t> ist und immer weiter ausgebaut wird. </a:t>
            </a:r>
          </a:p>
          <a:p>
            <a:pPr>
              <a:lnSpc>
                <a:spcPct val="90000"/>
              </a:lnSpc>
              <a:buClr>
                <a:srgbClr val="4593EB"/>
              </a:buClr>
            </a:pPr>
            <a:r>
              <a:rPr lang="de-DE" sz="1400" dirty="0"/>
              <a:t>weil derjenige, der gut </a:t>
            </a:r>
            <a:r>
              <a:rPr lang="de-DE" sz="1400" dirty="0" err="1"/>
              <a:t>Französisch</a:t>
            </a:r>
            <a:r>
              <a:rPr lang="de-DE" sz="1400" dirty="0"/>
              <a:t> beherrscht, </a:t>
            </a:r>
            <a:r>
              <a:rPr lang="de-DE" sz="1400" dirty="0" err="1"/>
              <a:t>später</a:t>
            </a:r>
            <a:r>
              <a:rPr lang="de-DE" sz="1400" dirty="0"/>
              <a:t> umso leichter Spanisch oder Italienisch lernen wird. Diese Sprachen sind mit dem </a:t>
            </a:r>
            <a:r>
              <a:rPr lang="de-DE" sz="1400" dirty="0" err="1"/>
              <a:t>Französischen</a:t>
            </a:r>
            <a:r>
              <a:rPr lang="de-DE" sz="1400" dirty="0"/>
              <a:t> verwandt und 35 % des Vokabulars sind leicht wiedererkennbar. </a:t>
            </a:r>
          </a:p>
          <a:p>
            <a:pPr>
              <a:lnSpc>
                <a:spcPct val="90000"/>
              </a:lnSpc>
              <a:buClr>
                <a:srgbClr val="4593EB"/>
              </a:buClr>
            </a:pPr>
            <a:r>
              <a:rPr lang="de-DE" sz="1400" dirty="0"/>
              <a:t>weil man durch </a:t>
            </a:r>
            <a:r>
              <a:rPr lang="de-DE" sz="1400" dirty="0" err="1"/>
              <a:t>Französisch</a:t>
            </a:r>
            <a:r>
              <a:rPr lang="de-DE" sz="1400" dirty="0"/>
              <a:t> die „Eintrittskarte“ zu einer der reichsten und interessantesten Kulturen der Welt </a:t>
            </a:r>
            <a:r>
              <a:rPr lang="de-DE" sz="1400" dirty="0" err="1"/>
              <a:t>erhält</a:t>
            </a:r>
            <a:r>
              <a:rPr lang="de-DE" sz="1400" dirty="0"/>
              <a:t>: </a:t>
            </a:r>
            <a:r>
              <a:rPr lang="de-DE" sz="1400" i="1" dirty="0" err="1"/>
              <a:t>l’art</a:t>
            </a:r>
            <a:r>
              <a:rPr lang="de-DE" sz="1400" i="1" dirty="0"/>
              <a:t> de </a:t>
            </a:r>
            <a:r>
              <a:rPr lang="de-DE" sz="1400" i="1" dirty="0" err="1"/>
              <a:t>vivre</a:t>
            </a:r>
            <a:r>
              <a:rPr lang="de-DE" sz="1400" i="1" dirty="0"/>
              <a:t> à la </a:t>
            </a:r>
            <a:r>
              <a:rPr lang="de-DE" sz="1400" i="1" dirty="0" err="1"/>
              <a:t>française</a:t>
            </a:r>
            <a:r>
              <a:rPr lang="de-DE" sz="1400" dirty="0"/>
              <a:t>, die </a:t>
            </a:r>
            <a:r>
              <a:rPr lang="de-DE" sz="1400" dirty="0" err="1"/>
              <a:t>französische</a:t>
            </a:r>
            <a:r>
              <a:rPr lang="de-DE" sz="1400" dirty="0"/>
              <a:t> Literatur und das Kino – weil man dann Filme wie </a:t>
            </a:r>
            <a:r>
              <a:rPr lang="de-DE" sz="1400" i="1" dirty="0"/>
              <a:t>Die fabelhafte Welt der </a:t>
            </a:r>
            <a:r>
              <a:rPr lang="de-DE" sz="1400" i="1" dirty="0" err="1"/>
              <a:t>Amélie</a:t>
            </a:r>
            <a:r>
              <a:rPr lang="de-DE" sz="1400" i="1" dirty="0"/>
              <a:t> </a:t>
            </a:r>
            <a:r>
              <a:rPr lang="de-DE" sz="1400" dirty="0"/>
              <a:t>oder </a:t>
            </a:r>
            <a:r>
              <a:rPr lang="de-DE" sz="1400" i="1" dirty="0"/>
              <a:t>Monsieur Claude und seine </a:t>
            </a:r>
            <a:r>
              <a:rPr lang="de-DE" sz="1400" i="1" dirty="0" err="1"/>
              <a:t>Töchter</a:t>
            </a:r>
            <a:r>
              <a:rPr lang="de-DE" sz="1400" i="1" dirty="0"/>
              <a:t> </a:t>
            </a:r>
            <a:r>
              <a:rPr lang="de-DE" sz="1400" dirty="0"/>
              <a:t>auch im Original sehen und verstehen kann. </a:t>
            </a:r>
          </a:p>
        </p:txBody>
      </p:sp>
      <p:pic>
        <p:nvPicPr>
          <p:cNvPr id="39" name="Picture 18" descr="Ein Bild, das Text enthält.&#10;&#10;Automatisch generierte Beschreibung">
            <a:extLst>
              <a:ext uri="{FF2B5EF4-FFF2-40B4-BE49-F238E27FC236}">
                <a16:creationId xmlns:a16="http://schemas.microsoft.com/office/drawing/2014/main" id="{97FC508E-F4D6-8E4F-9BFC-4D66CA935B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875" r="-5" b="-5"/>
          <a:stretch/>
        </p:blipFill>
        <p:spPr bwMode="auto">
          <a:xfrm>
            <a:off x="8631452" y="2207084"/>
            <a:ext cx="1398373" cy="1807949"/>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21" descr="Ein Bild, das Text enthält.&#10;&#10;Automatisch generierte Beschreibung">
            <a:extLst>
              <a:ext uri="{FF2B5EF4-FFF2-40B4-BE49-F238E27FC236}">
                <a16:creationId xmlns:a16="http://schemas.microsoft.com/office/drawing/2014/main" id="{C1870BD1-7717-3246-A981-BDBAEE7AD3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 b="7301"/>
          <a:stretch/>
        </p:blipFill>
        <p:spPr bwMode="auto">
          <a:xfrm>
            <a:off x="10125075" y="2207084"/>
            <a:ext cx="1379536" cy="180794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7" descr="Christian Clavier, Élodie Fontan, Chantal Lauby, Pascal N'Zonzi, Claudia Tagbo, Frédérique Bel, Tatiana Rojo, Émilie Caen, Julia Piaton, Noom Diawara, Frédéric Chau, Ary Abittan, Medi Sadoun, and Salimata Kamate in Qu'est-ce qu'on a encore fait au bon Dieu? (2019)">
            <a:extLst>
              <a:ext uri="{FF2B5EF4-FFF2-40B4-BE49-F238E27FC236}">
                <a16:creationId xmlns:a16="http://schemas.microsoft.com/office/drawing/2014/main" id="{9FFC843A-AC79-2440-97D3-B55D35D5C12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8" b="4965"/>
          <a:stretch/>
        </p:blipFill>
        <p:spPr bwMode="auto">
          <a:xfrm>
            <a:off x="8631452" y="4097902"/>
            <a:ext cx="1398373" cy="1807949"/>
          </a:xfrm>
          <a:prstGeom prst="rect">
            <a:avLst/>
          </a:prstGeom>
          <a:noFill/>
          <a:extLst>
            <a:ext uri="{909E8E84-426E-40DD-AFC4-6F175D3DCCD1}">
              <a14:hiddenFill xmlns:a14="http://schemas.microsoft.com/office/drawing/2010/main">
                <a:solidFill>
                  <a:srgbClr val="FFFFFF"/>
                </a:solidFill>
              </a14:hiddenFill>
            </a:ext>
          </a:extLst>
        </p:spPr>
      </p:pic>
      <p:pic>
        <p:nvPicPr>
          <p:cNvPr id="3095" name="Picture 23" descr="Ein Bild, das Karte enthält.&#10;&#10;Automatisch generierte Beschreibung">
            <a:extLst>
              <a:ext uri="{FF2B5EF4-FFF2-40B4-BE49-F238E27FC236}">
                <a16:creationId xmlns:a16="http://schemas.microsoft.com/office/drawing/2014/main" id="{6F465E32-9116-D64B-8D90-84F9C046419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090" b="3"/>
          <a:stretch/>
        </p:blipFill>
        <p:spPr bwMode="auto">
          <a:xfrm>
            <a:off x="10125075" y="4097902"/>
            <a:ext cx="1379536" cy="1807949"/>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BAA8B8D7-A3E3-4D11-BA89-6663B20B115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1178937"/>
      </p:ext>
    </p:extLst>
  </p:cSld>
  <p:clrMapOvr>
    <a:masterClrMapping/>
  </p:clrMapOvr>
  <mc:AlternateContent xmlns:mc="http://schemas.openxmlformats.org/markup-compatibility/2006">
    <mc:Choice xmlns:p14="http://schemas.microsoft.com/office/powerpoint/2010/main" Requires="p14">
      <p:transition spd="slow" p14:dur="2000" advTm="89313"/>
    </mc:Choice>
    <mc:Fallback>
      <p:transition spd="slow" advTm="89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D539A5-72EC-4448-9F7C-5A03881DB0C1}"/>
              </a:ext>
            </a:extLst>
          </p:cNvPr>
          <p:cNvSpPr>
            <a:spLocks noGrp="1"/>
          </p:cNvSpPr>
          <p:nvPr>
            <p:ph type="title"/>
          </p:nvPr>
        </p:nvSpPr>
        <p:spPr>
          <a:xfrm>
            <a:off x="2592925" y="624110"/>
            <a:ext cx="8911687" cy="1280890"/>
          </a:xfrm>
        </p:spPr>
        <p:txBody>
          <a:bodyPr>
            <a:normAutofit/>
          </a:bodyPr>
          <a:lstStyle/>
          <a:p>
            <a:r>
              <a:rPr lang="de-DE" dirty="0"/>
              <a:t>Französisch stellt sich vor</a:t>
            </a:r>
          </a:p>
        </p:txBody>
      </p:sp>
      <p:sp>
        <p:nvSpPr>
          <p:cNvPr id="3" name="Inhaltsplatzhalter 2">
            <a:extLst>
              <a:ext uri="{FF2B5EF4-FFF2-40B4-BE49-F238E27FC236}">
                <a16:creationId xmlns:a16="http://schemas.microsoft.com/office/drawing/2014/main" id="{35C70E58-8544-EB4E-894A-C85E57E306E0}"/>
              </a:ext>
            </a:extLst>
          </p:cNvPr>
          <p:cNvSpPr>
            <a:spLocks noGrp="1"/>
          </p:cNvSpPr>
          <p:nvPr>
            <p:ph idx="1"/>
          </p:nvPr>
        </p:nvSpPr>
        <p:spPr>
          <a:xfrm>
            <a:off x="2589212" y="2125362"/>
            <a:ext cx="5835121" cy="3785860"/>
          </a:xfrm>
        </p:spPr>
        <p:txBody>
          <a:bodyPr>
            <a:normAutofit/>
          </a:bodyPr>
          <a:lstStyle/>
          <a:p>
            <a:pPr>
              <a:lnSpc>
                <a:spcPct val="90000"/>
              </a:lnSpc>
              <a:buClr>
                <a:srgbClr val="4593EB"/>
              </a:buClr>
            </a:pPr>
            <a:r>
              <a:rPr lang="de-DE" sz="1600" dirty="0"/>
              <a:t>weil auch die </a:t>
            </a:r>
            <a:r>
              <a:rPr lang="de-DE" sz="1600" dirty="0" err="1"/>
              <a:t>weltberühmten</a:t>
            </a:r>
            <a:r>
              <a:rPr lang="de-DE" sz="1600" dirty="0"/>
              <a:t> </a:t>
            </a:r>
            <a:r>
              <a:rPr lang="de-DE" sz="1600" i="1" dirty="0" err="1"/>
              <a:t>chansons</a:t>
            </a:r>
            <a:r>
              <a:rPr lang="de-DE" sz="1600" i="1" dirty="0"/>
              <a:t> </a:t>
            </a:r>
            <a:r>
              <a:rPr lang="de-DE" sz="1600" i="1" dirty="0" err="1"/>
              <a:t>françaises</a:t>
            </a:r>
            <a:r>
              <a:rPr lang="de-DE" sz="1600" i="1" dirty="0"/>
              <a:t> </a:t>
            </a:r>
            <a:r>
              <a:rPr lang="de-DE" sz="1600" dirty="0"/>
              <a:t>und nicht zuletzt die </a:t>
            </a:r>
            <a:r>
              <a:rPr lang="de-DE" sz="1600" dirty="0" err="1"/>
              <a:t>französische</a:t>
            </a:r>
            <a:r>
              <a:rPr lang="de-DE" sz="1600" dirty="0"/>
              <a:t> </a:t>
            </a:r>
            <a:r>
              <a:rPr lang="de-DE" sz="1600" dirty="0" err="1"/>
              <a:t>Küche</a:t>
            </a:r>
            <a:r>
              <a:rPr lang="de-DE" sz="1600" dirty="0"/>
              <a:t> („Leben wie Gott in Frankreich" ist nicht umsonst als Sprichwort in unsere Sprache eingegangen) Bestandteil dieser Kultur sind. </a:t>
            </a:r>
          </a:p>
          <a:p>
            <a:pPr>
              <a:lnSpc>
                <a:spcPct val="90000"/>
              </a:lnSpc>
              <a:buClr>
                <a:srgbClr val="4593EB"/>
              </a:buClr>
            </a:pPr>
            <a:r>
              <a:rPr lang="de-DE" sz="1600" dirty="0"/>
              <a:t>weil man dann endlich </a:t>
            </a:r>
            <a:r>
              <a:rPr lang="de-DE" sz="1600" dirty="0" err="1"/>
              <a:t>erfährt</a:t>
            </a:r>
            <a:r>
              <a:rPr lang="de-DE" sz="1600" dirty="0"/>
              <a:t>, dass Tim und </a:t>
            </a:r>
            <a:r>
              <a:rPr lang="de-DE" sz="1600" dirty="0" err="1"/>
              <a:t>Struppi</a:t>
            </a:r>
            <a:r>
              <a:rPr lang="de-DE" sz="1600" dirty="0"/>
              <a:t> eigentlich </a:t>
            </a:r>
            <a:r>
              <a:rPr lang="de-DE" sz="1600" i="1" dirty="0"/>
              <a:t>Tintin </a:t>
            </a:r>
            <a:r>
              <a:rPr lang="de-DE" sz="1600" dirty="0"/>
              <a:t>und </a:t>
            </a:r>
            <a:r>
              <a:rPr lang="de-DE" sz="1600" i="1" dirty="0"/>
              <a:t>Milou </a:t>
            </a:r>
            <a:r>
              <a:rPr lang="de-DE" sz="1600" dirty="0"/>
              <a:t>heißen und dass die </a:t>
            </a:r>
            <a:r>
              <a:rPr lang="de-DE" sz="1600" dirty="0" err="1"/>
              <a:t>Schlümpfe</a:t>
            </a:r>
            <a:r>
              <a:rPr lang="de-DE" sz="1600" dirty="0"/>
              <a:t> in ihrem Herkunftsland auf den Namen </a:t>
            </a:r>
            <a:r>
              <a:rPr lang="de-DE" sz="1600" i="1" dirty="0"/>
              <a:t>les </a:t>
            </a:r>
            <a:r>
              <a:rPr lang="de-DE" sz="1600" i="1" dirty="0" err="1"/>
              <a:t>Schtroumpfs</a:t>
            </a:r>
            <a:r>
              <a:rPr lang="de-DE" sz="1600" i="1" dirty="0"/>
              <a:t> </a:t>
            </a:r>
            <a:r>
              <a:rPr lang="de-DE" sz="1600" dirty="0" err="1"/>
              <a:t>hören</a:t>
            </a:r>
            <a:r>
              <a:rPr lang="de-DE" sz="1600" dirty="0"/>
              <a:t>! </a:t>
            </a:r>
          </a:p>
          <a:p>
            <a:pPr>
              <a:lnSpc>
                <a:spcPct val="90000"/>
              </a:lnSpc>
              <a:buClr>
                <a:srgbClr val="4593EB"/>
              </a:buClr>
            </a:pPr>
            <a:r>
              <a:rPr lang="de-DE" sz="1600" dirty="0"/>
              <a:t>und weil </a:t>
            </a:r>
            <a:r>
              <a:rPr lang="de-DE" sz="1600" dirty="0" err="1"/>
              <a:t>Französisch</a:t>
            </a:r>
            <a:r>
              <a:rPr lang="de-DE" sz="1600" dirty="0"/>
              <a:t> einfach eine </a:t>
            </a:r>
            <a:r>
              <a:rPr lang="de-DE" sz="1600" i="1" dirty="0"/>
              <a:t>klangvolle Sprache </a:t>
            </a:r>
            <a:r>
              <a:rPr lang="de-DE" sz="1600" dirty="0"/>
              <a:t>ist! </a:t>
            </a:r>
          </a:p>
          <a:p>
            <a:pPr>
              <a:lnSpc>
                <a:spcPct val="90000"/>
              </a:lnSpc>
              <a:buClr>
                <a:srgbClr val="4593EB"/>
              </a:buClr>
            </a:pPr>
            <a:endParaRPr lang="de-DE" sz="1100" dirty="0"/>
          </a:p>
        </p:txBody>
      </p:sp>
      <p:pic>
        <p:nvPicPr>
          <p:cNvPr id="39" name="Picture 18" descr="Ein Bild, das Text enthält.&#10;&#10;Automatisch generierte Beschreibung">
            <a:extLst>
              <a:ext uri="{FF2B5EF4-FFF2-40B4-BE49-F238E27FC236}">
                <a16:creationId xmlns:a16="http://schemas.microsoft.com/office/drawing/2014/main" id="{97FC508E-F4D6-8E4F-9BFC-4D66CA935B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875" r="-5" b="-5"/>
          <a:stretch/>
        </p:blipFill>
        <p:spPr bwMode="auto">
          <a:xfrm>
            <a:off x="8631452" y="2207084"/>
            <a:ext cx="1398373" cy="1807949"/>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21" descr="Ein Bild, das Text enthält.&#10;&#10;Automatisch generierte Beschreibung">
            <a:extLst>
              <a:ext uri="{FF2B5EF4-FFF2-40B4-BE49-F238E27FC236}">
                <a16:creationId xmlns:a16="http://schemas.microsoft.com/office/drawing/2014/main" id="{C1870BD1-7717-3246-A981-BDBAEE7AD3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 b="7301"/>
          <a:stretch/>
        </p:blipFill>
        <p:spPr bwMode="auto">
          <a:xfrm>
            <a:off x="10125075" y="2207084"/>
            <a:ext cx="1379536" cy="180794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7" descr="Christian Clavier, Élodie Fontan, Chantal Lauby, Pascal N'Zonzi, Claudia Tagbo, Frédérique Bel, Tatiana Rojo, Émilie Caen, Julia Piaton, Noom Diawara, Frédéric Chau, Ary Abittan, Medi Sadoun, and Salimata Kamate in Qu'est-ce qu'on a encore fait au bon Dieu? (2019)">
            <a:extLst>
              <a:ext uri="{FF2B5EF4-FFF2-40B4-BE49-F238E27FC236}">
                <a16:creationId xmlns:a16="http://schemas.microsoft.com/office/drawing/2014/main" id="{9FFC843A-AC79-2440-97D3-B55D35D5C12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8" b="4965"/>
          <a:stretch/>
        </p:blipFill>
        <p:spPr bwMode="auto">
          <a:xfrm>
            <a:off x="8631452" y="4097902"/>
            <a:ext cx="1398373" cy="1807949"/>
          </a:xfrm>
          <a:prstGeom prst="rect">
            <a:avLst/>
          </a:prstGeom>
          <a:noFill/>
          <a:extLst>
            <a:ext uri="{909E8E84-426E-40DD-AFC4-6F175D3DCCD1}">
              <a14:hiddenFill xmlns:a14="http://schemas.microsoft.com/office/drawing/2010/main">
                <a:solidFill>
                  <a:srgbClr val="FFFFFF"/>
                </a:solidFill>
              </a14:hiddenFill>
            </a:ext>
          </a:extLst>
        </p:spPr>
      </p:pic>
      <p:pic>
        <p:nvPicPr>
          <p:cNvPr id="3095" name="Picture 23" descr="Ein Bild, das Karte enthält.&#10;&#10;Automatisch generierte Beschreibung">
            <a:extLst>
              <a:ext uri="{FF2B5EF4-FFF2-40B4-BE49-F238E27FC236}">
                <a16:creationId xmlns:a16="http://schemas.microsoft.com/office/drawing/2014/main" id="{6F465E32-9116-D64B-8D90-84F9C046419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090" b="3"/>
          <a:stretch/>
        </p:blipFill>
        <p:spPr bwMode="auto">
          <a:xfrm>
            <a:off x="10125075" y="4097902"/>
            <a:ext cx="1379536" cy="1807949"/>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EEEB2532-BFF3-42C7-8199-EBC8A3DFD9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33008048"/>
      </p:ext>
    </p:extLst>
  </p:cSld>
  <p:clrMapOvr>
    <a:masterClrMapping/>
  </p:clrMapOvr>
  <mc:AlternateContent xmlns:mc="http://schemas.openxmlformats.org/markup-compatibility/2006">
    <mc:Choice xmlns:p14="http://schemas.microsoft.com/office/powerpoint/2010/main" Requires="p14">
      <p:transition spd="slow" p14:dur="2000" advTm="50466"/>
    </mc:Choice>
    <mc:Fallback>
      <p:transition spd="slow" advTm="50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55" name="Rectangle 39">
            <a:extLst>
              <a:ext uri="{FF2B5EF4-FFF2-40B4-BE49-F238E27FC236}">
                <a16:creationId xmlns:a16="http://schemas.microsoft.com/office/drawing/2014/main" id="{93262980-E907-4930-9E6E-3DC2025C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01F9C15-979C-C748-AA42-32279E397952}"/>
              </a:ext>
            </a:extLst>
          </p:cNvPr>
          <p:cNvSpPr>
            <a:spLocks noGrp="1"/>
          </p:cNvSpPr>
          <p:nvPr>
            <p:ph type="title"/>
          </p:nvPr>
        </p:nvSpPr>
        <p:spPr>
          <a:xfrm>
            <a:off x="649224" y="451763"/>
            <a:ext cx="3650279" cy="1259894"/>
          </a:xfrm>
        </p:spPr>
        <p:txBody>
          <a:bodyPr>
            <a:normAutofit fontScale="90000"/>
          </a:bodyPr>
          <a:lstStyle/>
          <a:p>
            <a:r>
              <a:rPr lang="de-DE" dirty="0">
                <a:solidFill>
                  <a:srgbClr val="465C76"/>
                </a:solidFill>
              </a:rPr>
              <a:t>Französisch stellt sich vor - </a:t>
            </a:r>
            <a:r>
              <a:rPr lang="de-DE" sz="3100" dirty="0">
                <a:solidFill>
                  <a:srgbClr val="465C76"/>
                </a:solidFill>
              </a:rPr>
              <a:t>Austausch mit Laval</a:t>
            </a:r>
          </a:p>
        </p:txBody>
      </p:sp>
      <p:sp>
        <p:nvSpPr>
          <p:cNvPr id="42" name="Rectangle 41">
            <a:extLst>
              <a:ext uri="{FF2B5EF4-FFF2-40B4-BE49-F238E27FC236}">
                <a16:creationId xmlns:a16="http://schemas.microsoft.com/office/drawing/2014/main" id="{AFD53EBD-B361-45AD-8ABF-9270B20B4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465C76"/>
          </a:solidFill>
          <a:ln>
            <a:noFill/>
          </a:ln>
          <a:effectLst/>
        </p:spPr>
        <p:style>
          <a:lnRef idx="1">
            <a:schemeClr val="accent1"/>
          </a:lnRef>
          <a:fillRef idx="3">
            <a:schemeClr val="accent1"/>
          </a:fillRef>
          <a:effectRef idx="2">
            <a:schemeClr val="accent1"/>
          </a:effectRef>
          <a:fontRef idx="minor">
            <a:schemeClr val="lt1"/>
          </a:fontRef>
        </p:style>
      </p:sp>
      <p:sp>
        <p:nvSpPr>
          <p:cNvPr id="3" name="Inhaltsplatzhalter 2">
            <a:extLst>
              <a:ext uri="{FF2B5EF4-FFF2-40B4-BE49-F238E27FC236}">
                <a16:creationId xmlns:a16="http://schemas.microsoft.com/office/drawing/2014/main" id="{F8074FB0-9C84-F243-8A46-E2B2C802EA85}"/>
              </a:ext>
            </a:extLst>
          </p:cNvPr>
          <p:cNvSpPr>
            <a:spLocks noGrp="1"/>
          </p:cNvSpPr>
          <p:nvPr>
            <p:ph idx="1"/>
          </p:nvPr>
        </p:nvSpPr>
        <p:spPr>
          <a:xfrm>
            <a:off x="649225" y="2133600"/>
            <a:ext cx="3650278" cy="3759253"/>
          </a:xfrm>
        </p:spPr>
        <p:txBody>
          <a:bodyPr>
            <a:normAutofit/>
          </a:bodyPr>
          <a:lstStyle/>
          <a:p>
            <a:pPr marL="285750" indent="-285750">
              <a:lnSpc>
                <a:spcPct val="90000"/>
              </a:lnSpc>
              <a:buClr>
                <a:srgbClr val="C8A267"/>
              </a:buClr>
              <a:buFontTx/>
              <a:buChar char="-"/>
            </a:pPr>
            <a:r>
              <a:rPr lang="de-DE" sz="900"/>
              <a:t>Seit dem Schuljahr 2016/17 bieten wir einen Schüleraustausch mit dem </a:t>
            </a:r>
            <a:r>
              <a:rPr lang="de-DE" sz="900" err="1"/>
              <a:t>Collège</a:t>
            </a:r>
            <a:r>
              <a:rPr lang="de-DE" sz="900"/>
              <a:t> Jules </a:t>
            </a:r>
            <a:r>
              <a:rPr lang="de-DE" sz="900" err="1"/>
              <a:t>Renard</a:t>
            </a:r>
            <a:r>
              <a:rPr lang="de-DE" sz="900"/>
              <a:t> und dem </a:t>
            </a:r>
            <a:r>
              <a:rPr lang="de-DE" sz="900" err="1"/>
              <a:t>Collège</a:t>
            </a:r>
            <a:r>
              <a:rPr lang="de-DE" sz="900"/>
              <a:t> Alain </a:t>
            </a:r>
            <a:r>
              <a:rPr lang="de-DE" sz="900" err="1"/>
              <a:t>Gerbault</a:t>
            </a:r>
            <a:r>
              <a:rPr lang="de-DE" sz="900"/>
              <a:t> in Laval, der Partnerstadt von Mettmann, an. </a:t>
            </a:r>
          </a:p>
          <a:p>
            <a:pPr marL="285750" indent="-285750">
              <a:lnSpc>
                <a:spcPct val="90000"/>
              </a:lnSpc>
              <a:buClr>
                <a:srgbClr val="C8A267"/>
              </a:buClr>
              <a:buFontTx/>
              <a:buChar char="-"/>
            </a:pPr>
            <a:endParaRPr lang="de-DE" sz="900"/>
          </a:p>
          <a:p>
            <a:pPr marL="285750" indent="-285750">
              <a:lnSpc>
                <a:spcPct val="90000"/>
              </a:lnSpc>
              <a:buClr>
                <a:srgbClr val="C8A267"/>
              </a:buClr>
              <a:buFontTx/>
              <a:buChar char="-"/>
            </a:pPr>
            <a:r>
              <a:rPr lang="de-DE" sz="900"/>
              <a:t>Angesprochen werden die Schülerinnen und Schüler der Klassen 8, die Französisch als 2. Fremdsprache erlernen. Die jeweiligen französischen Partner sind in der </a:t>
            </a:r>
            <a:r>
              <a:rPr lang="de-DE" sz="900" err="1"/>
              <a:t>troisième</a:t>
            </a:r>
            <a:r>
              <a:rPr lang="de-DE" sz="900"/>
              <a:t> oder </a:t>
            </a:r>
            <a:r>
              <a:rPr lang="de-DE" sz="900" err="1"/>
              <a:t>quatrième</a:t>
            </a:r>
            <a:r>
              <a:rPr lang="de-DE" sz="900"/>
              <a:t> im </a:t>
            </a:r>
            <a:r>
              <a:rPr lang="de-DE" sz="900" err="1"/>
              <a:t>collège</a:t>
            </a:r>
            <a:r>
              <a:rPr lang="de-DE" sz="900"/>
              <a:t>. </a:t>
            </a:r>
          </a:p>
          <a:p>
            <a:pPr marL="285750" indent="-285750">
              <a:lnSpc>
                <a:spcPct val="90000"/>
              </a:lnSpc>
              <a:buClr>
                <a:srgbClr val="C8A267"/>
              </a:buClr>
              <a:buFontTx/>
              <a:buChar char="-"/>
            </a:pPr>
            <a:endParaRPr lang="de-DE" sz="900"/>
          </a:p>
          <a:p>
            <a:pPr marL="285750" indent="-285750">
              <a:lnSpc>
                <a:spcPct val="90000"/>
              </a:lnSpc>
              <a:buClr>
                <a:srgbClr val="C8A267"/>
              </a:buClr>
              <a:buFontTx/>
              <a:buChar char="-"/>
            </a:pPr>
            <a:r>
              <a:rPr lang="de-DE" sz="900"/>
              <a:t>Wir fahren in der Regel im März/April nach Frankreich, der französische Gegenbesuch in Mettmann findet im Mai/Juni statt. </a:t>
            </a:r>
          </a:p>
          <a:p>
            <a:pPr marL="285750" indent="-285750">
              <a:lnSpc>
                <a:spcPct val="90000"/>
              </a:lnSpc>
              <a:buClr>
                <a:srgbClr val="C8A267"/>
              </a:buClr>
              <a:buFontTx/>
              <a:buChar char="-"/>
            </a:pPr>
            <a:endParaRPr lang="de-DE" sz="900"/>
          </a:p>
          <a:p>
            <a:pPr marL="285750" indent="-285750">
              <a:lnSpc>
                <a:spcPct val="90000"/>
              </a:lnSpc>
              <a:buClr>
                <a:srgbClr val="C8A267"/>
              </a:buClr>
              <a:buFontTx/>
              <a:buChar char="-"/>
            </a:pPr>
            <a:r>
              <a:rPr lang="de-DE" sz="900"/>
              <a:t>Jeder ist für sich in einer Familie untergebracht </a:t>
            </a:r>
          </a:p>
          <a:p>
            <a:pPr marL="285750" indent="-285750">
              <a:lnSpc>
                <a:spcPct val="90000"/>
              </a:lnSpc>
              <a:buClr>
                <a:srgbClr val="C8A267"/>
              </a:buClr>
              <a:buFontTx/>
              <a:buChar char="-"/>
            </a:pPr>
            <a:endParaRPr lang="de-DE" sz="900"/>
          </a:p>
          <a:p>
            <a:pPr marL="285750" indent="-285750">
              <a:lnSpc>
                <a:spcPct val="90000"/>
              </a:lnSpc>
              <a:buClr>
                <a:srgbClr val="C8A267"/>
              </a:buClr>
              <a:buFontTx/>
              <a:buChar char="-"/>
            </a:pPr>
            <a:r>
              <a:rPr lang="de-DE" sz="900"/>
              <a:t>Da die Schülerinnen und Schüler während des Aufenthalts auch die Möglichkeit haben, mit in die Schule zu gehen und Schulstunden zu erleben, gewinnen sie auch einen ersten Eindruck von dem Schulsystem. </a:t>
            </a:r>
            <a:endParaRPr lang="de-DE" sz="900">
              <a:effectLst/>
            </a:endParaRPr>
          </a:p>
        </p:txBody>
      </p:sp>
      <p:pic>
        <p:nvPicPr>
          <p:cNvPr id="33" name="Grafik 32">
            <a:extLst>
              <a:ext uri="{FF2B5EF4-FFF2-40B4-BE49-F238E27FC236}">
                <a16:creationId xmlns:a16="http://schemas.microsoft.com/office/drawing/2014/main" id="{2ED4D005-7CC2-0747-A381-DCD2A5ACDE7B}"/>
              </a:ext>
            </a:extLst>
          </p:cNvPr>
          <p:cNvPicPr>
            <a:picLocks noChangeAspect="1"/>
          </p:cNvPicPr>
          <p:nvPr/>
        </p:nvPicPr>
        <p:blipFill rotWithShape="1">
          <a:blip r:embed="rId4">
            <a:extLst>
              <a:ext uri="{28A0092B-C50C-407E-A947-70E740481C1C}">
                <a14:useLocalDpi xmlns:a14="http://schemas.microsoft.com/office/drawing/2010/main" val="0"/>
              </a:ext>
            </a:extLst>
          </a:blip>
          <a:srcRect l="13958" r="18196" b="-1"/>
          <a:stretch/>
        </p:blipFill>
        <p:spPr>
          <a:xfrm>
            <a:off x="4619543" y="640080"/>
            <a:ext cx="6953577" cy="5252773"/>
          </a:xfrm>
          <a:prstGeom prst="rect">
            <a:avLst/>
          </a:prstGeom>
        </p:spPr>
      </p:pic>
      <p:sp>
        <p:nvSpPr>
          <p:cNvPr id="56" name="Freeform 11">
            <a:extLst>
              <a:ext uri="{FF2B5EF4-FFF2-40B4-BE49-F238E27FC236}">
                <a16:creationId xmlns:a16="http://schemas.microsoft.com/office/drawing/2014/main" id="{DA1A4CE7-6399-4B37-ACE2-CFC4B4077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4BD73B74-93B2-449D-B07C-7DC99785FF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98199640"/>
      </p:ext>
    </p:extLst>
  </p:cSld>
  <p:clrMapOvr>
    <a:masterClrMapping/>
  </p:clrMapOvr>
  <mc:AlternateContent xmlns:mc="http://schemas.openxmlformats.org/markup-compatibility/2006">
    <mc:Choice xmlns:p14="http://schemas.microsoft.com/office/powerpoint/2010/main" Requires="p14">
      <p:transition spd="slow" p14:dur="2000" advTm="77239"/>
    </mc:Choice>
    <mc:Fallback>
      <p:transition spd="slow" advTm="77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502529" y="624109"/>
            <a:ext cx="2907973" cy="5614951"/>
          </a:xfrm>
        </p:spPr>
        <p:txBody>
          <a:bodyPr vert="horz" lIns="91440" tIns="45720" rIns="91440" bIns="45720" rtlCol="0" anchor="t">
            <a:normAutofit/>
          </a:bodyPr>
          <a:lstStyle/>
          <a:p>
            <a:r>
              <a:rPr lang="en-US" sz="3200" dirty="0" err="1"/>
              <a:t>Französisch</a:t>
            </a:r>
            <a:r>
              <a:rPr lang="en-US" sz="3200" dirty="0"/>
              <a:t> </a:t>
            </a:r>
            <a:r>
              <a:rPr lang="en-US" sz="3200" dirty="0" err="1"/>
              <a:t>stellt</a:t>
            </a:r>
            <a:r>
              <a:rPr lang="en-US" sz="3200" dirty="0"/>
              <a:t> </a:t>
            </a:r>
            <a:r>
              <a:rPr lang="en-US" sz="3200" dirty="0" err="1"/>
              <a:t>sich</a:t>
            </a:r>
            <a:r>
              <a:rPr lang="en-US" sz="3200" dirty="0"/>
              <a:t> </a:t>
            </a:r>
            <a:r>
              <a:rPr lang="en-US" sz="3200" dirty="0" err="1"/>
              <a:t>vor</a:t>
            </a:r>
            <a:br>
              <a:rPr lang="en-US" sz="3200" dirty="0"/>
            </a:br>
            <a:br>
              <a:rPr lang="en-US" sz="3200" b="1" dirty="0"/>
            </a:br>
            <a:r>
              <a:rPr lang="en-US" sz="3200" b="1"/>
              <a:t>DELF</a:t>
            </a:r>
            <a:r>
              <a:rPr lang="en-US" sz="3200"/>
              <a:t> </a:t>
            </a:r>
            <a:br>
              <a:rPr lang="en-US" sz="3200"/>
            </a:br>
            <a:r>
              <a:rPr lang="en-US" sz="3200"/>
              <a:t>(</a:t>
            </a:r>
            <a:r>
              <a:rPr lang="en-US" sz="3200" dirty="0" err="1"/>
              <a:t>Diplôme</a:t>
            </a:r>
            <a:r>
              <a:rPr lang="en-US" sz="3200"/>
              <a:t> </a:t>
            </a:r>
            <a:r>
              <a:rPr lang="en-US" sz="3200" dirty="0" err="1"/>
              <a:t>d‘Études</a:t>
            </a:r>
            <a:r>
              <a:rPr lang="en-US" sz="3200"/>
              <a:t> en Langue Française)</a:t>
            </a:r>
          </a:p>
        </p:txBody>
      </p:sp>
      <p:sp>
        <p:nvSpPr>
          <p:cNvPr id="3" name="Textfeld 2"/>
          <p:cNvSpPr txBox="1"/>
          <p:nvPr/>
        </p:nvSpPr>
        <p:spPr>
          <a:xfrm>
            <a:off x="4700016" y="624110"/>
            <a:ext cx="6804596" cy="2640297"/>
          </a:xfrm>
          <a:prstGeom prst="rect">
            <a:avLst/>
          </a:prstGeom>
        </p:spPr>
        <p:txBody>
          <a:bodyPr vert="horz" lIns="91440" tIns="45720" rIns="91440" bIns="45720" rtlCol="0">
            <a:normAutofit/>
          </a:bodyPr>
          <a:lstStyle/>
          <a:p>
            <a:pPr marL="285750" indent="-285750">
              <a:lnSpc>
                <a:spcPct val="90000"/>
              </a:lnSpc>
              <a:spcBef>
                <a:spcPts val="1000"/>
              </a:spcBef>
              <a:buClr>
                <a:schemeClr val="accent1"/>
              </a:buClr>
              <a:buFont typeface="Wingdings 3" charset="2"/>
              <a:buChar char=""/>
            </a:pPr>
            <a:r>
              <a:rPr lang="en-US" sz="1400">
                <a:solidFill>
                  <a:schemeClr val="tx1">
                    <a:lumMod val="75000"/>
                    <a:lumOff val="25000"/>
                  </a:schemeClr>
                </a:solidFill>
              </a:rPr>
              <a:t>Die Sprachdiplome haben sich seit ihrer Einführung an nordrhein-westfälischen Schulen im Jahre 1999 bewährt und erfreuen sich immer größerer Beliebtheit. </a:t>
            </a:r>
          </a:p>
          <a:p>
            <a:pPr marL="285750" indent="-285750">
              <a:lnSpc>
                <a:spcPct val="90000"/>
              </a:lnSpc>
              <a:spcBef>
                <a:spcPts val="1000"/>
              </a:spcBef>
              <a:buClr>
                <a:schemeClr val="accent1"/>
              </a:buClr>
              <a:buFont typeface="Wingdings 3" charset="2"/>
              <a:buChar char=""/>
            </a:pPr>
            <a:r>
              <a:rPr lang="en-US" sz="1400">
                <a:solidFill>
                  <a:schemeClr val="tx1">
                    <a:lumMod val="75000"/>
                    <a:lumOff val="25000"/>
                  </a:schemeClr>
                </a:solidFill>
              </a:rPr>
              <a:t>Verbesserung der Chancen bei Studium und Berufsausbildung im In- und Ausland. </a:t>
            </a:r>
          </a:p>
          <a:p>
            <a:pPr marL="285750" indent="-285750">
              <a:lnSpc>
                <a:spcPct val="90000"/>
              </a:lnSpc>
              <a:spcBef>
                <a:spcPts val="1000"/>
              </a:spcBef>
              <a:buClr>
                <a:schemeClr val="accent1"/>
              </a:buClr>
              <a:buFont typeface="Wingdings 3" charset="2"/>
              <a:buChar char=""/>
            </a:pPr>
            <a:r>
              <a:rPr lang="en-US" sz="1400">
                <a:solidFill>
                  <a:schemeClr val="tx1">
                    <a:lumMod val="75000"/>
                    <a:lumOff val="25000"/>
                  </a:schemeClr>
                </a:solidFill>
              </a:rPr>
              <a:t>Es sind standardisierte und in der ganzen Welt anerkannte staatliche französische Sprachdiplome, die in mehr als 125 Ländern erworben werden können. </a:t>
            </a:r>
          </a:p>
          <a:p>
            <a:pPr marL="285750" indent="-285750">
              <a:lnSpc>
                <a:spcPct val="90000"/>
              </a:lnSpc>
              <a:spcBef>
                <a:spcPts val="1000"/>
              </a:spcBef>
              <a:buClr>
                <a:schemeClr val="accent1"/>
              </a:buClr>
              <a:buFont typeface="Wingdings 3" charset="2"/>
              <a:buChar char=""/>
            </a:pPr>
            <a:r>
              <a:rPr lang="en-US" sz="1400">
                <a:solidFill>
                  <a:schemeClr val="tx1">
                    <a:lumMod val="75000"/>
                    <a:lumOff val="25000"/>
                  </a:schemeClr>
                </a:solidFill>
              </a:rPr>
              <a:t>Inzwischen beteiligen sich bereits Tausende von Schülerinnen und Schülern an rund 400 Schulen in Nordrhein-Westfalen an diesen Prüfungen. So auch das KHG Mettmann. </a:t>
            </a:r>
          </a:p>
        </p:txBody>
      </p:sp>
      <p:sp>
        <p:nvSpPr>
          <p:cNvPr id="11" name="Rectangle 10">
            <a:extLst>
              <a:ext uri="{FF2B5EF4-FFF2-40B4-BE49-F238E27FC236}">
                <a16:creationId xmlns:a16="http://schemas.microsoft.com/office/drawing/2014/main" id="{22E8F13D-8613-46FA-9E7E-704CFF14CA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07826" y="3429000"/>
            <a:ext cx="6804597" cy="2810059"/>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1551" y="3673515"/>
            <a:ext cx="3156711" cy="2334272"/>
          </a:xfrm>
          <a:prstGeom prst="rect">
            <a:avLst/>
          </a:prstGeom>
        </p:spPr>
      </p:pic>
      <p:pic>
        <p:nvPicPr>
          <p:cNvPr id="5" name="Grafi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4177" y="3787728"/>
            <a:ext cx="3164520" cy="2105844"/>
          </a:xfrm>
          <a:prstGeom prst="rect">
            <a:avLst/>
          </a:prstGeom>
        </p:spPr>
      </p:pic>
      <p:pic>
        <p:nvPicPr>
          <p:cNvPr id="4" name="Audio 3">
            <a:hlinkClick r:id="" action="ppaction://media"/>
            <a:extLst>
              <a:ext uri="{FF2B5EF4-FFF2-40B4-BE49-F238E27FC236}">
                <a16:creationId xmlns:a16="http://schemas.microsoft.com/office/drawing/2014/main" id="{46768697-776F-4815-9465-27FF683075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16403032"/>
      </p:ext>
    </p:extLst>
  </p:cSld>
  <p:clrMapOvr>
    <a:masterClrMapping/>
  </p:clrMapOvr>
  <mc:AlternateContent xmlns:mc="http://schemas.openxmlformats.org/markup-compatibility/2006">
    <mc:Choice xmlns:p14="http://schemas.microsoft.com/office/powerpoint/2010/main" Requires="p14">
      <p:transition spd="slow" p14:dur="800" advTm="41483">
        <p:circle/>
      </p:transition>
    </mc:Choice>
    <mc:Fallback>
      <p:transition spd="slow" advTm="41483">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756312" y="1874728"/>
            <a:ext cx="8321137" cy="3416320"/>
          </a:xfrm>
          <a:prstGeom prst="rect">
            <a:avLst/>
          </a:prstGeom>
          <a:noFill/>
        </p:spPr>
        <p:txBody>
          <a:bodyPr wrap="square" rtlCol="0">
            <a:spAutoFit/>
          </a:bodyPr>
          <a:lstStyle/>
          <a:p>
            <a:r>
              <a:rPr lang="de-DE" sz="2400" dirty="0"/>
              <a:t>1. Entdecken europäischer Wurzeln</a:t>
            </a:r>
          </a:p>
          <a:p>
            <a:endParaRPr lang="de-DE" sz="2400" dirty="0"/>
          </a:p>
          <a:p>
            <a:r>
              <a:rPr lang="de-DE" sz="2400" dirty="0"/>
              <a:t>2. Steigerung der Ausdrucksfähigkeit und des grammatischen Verständnisses</a:t>
            </a:r>
          </a:p>
          <a:p>
            <a:endParaRPr lang="de-DE" sz="2400" dirty="0"/>
          </a:p>
          <a:p>
            <a:r>
              <a:rPr lang="de-DE" sz="2400" dirty="0"/>
              <a:t>3. Erwerb überfachlicher Schlüsselqualifikationen + Erweiterung des Allgemeinwissens</a:t>
            </a:r>
          </a:p>
          <a:p>
            <a:endParaRPr lang="de-DE" sz="2400" dirty="0"/>
          </a:p>
          <a:p>
            <a:r>
              <a:rPr lang="de-DE" sz="2400" dirty="0"/>
              <a:t>4. Schaffen von Studienvoraussetzungen</a:t>
            </a:r>
          </a:p>
        </p:txBody>
      </p:sp>
      <p:sp>
        <p:nvSpPr>
          <p:cNvPr id="5" name="Titel 4">
            <a:extLst>
              <a:ext uri="{FF2B5EF4-FFF2-40B4-BE49-F238E27FC236}">
                <a16:creationId xmlns:a16="http://schemas.microsoft.com/office/drawing/2014/main" id="{87AFAD5A-E4FF-4FE4-88B0-BE54283398D4}"/>
              </a:ext>
            </a:extLst>
          </p:cNvPr>
          <p:cNvSpPr>
            <a:spLocks noGrp="1"/>
          </p:cNvSpPr>
          <p:nvPr>
            <p:ph type="title"/>
          </p:nvPr>
        </p:nvSpPr>
        <p:spPr>
          <a:xfrm>
            <a:off x="1756313" y="475576"/>
            <a:ext cx="8911687" cy="1280890"/>
          </a:xfrm>
        </p:spPr>
        <p:txBody>
          <a:bodyPr/>
          <a:lstStyle/>
          <a:p>
            <a:pPr algn="ctr"/>
            <a:r>
              <a:rPr lang="de-DE" dirty="0"/>
              <a:t>Latein stellt sich vor</a:t>
            </a:r>
            <a:br>
              <a:rPr lang="de-DE" dirty="0"/>
            </a:br>
            <a:r>
              <a:rPr lang="de-DE" dirty="0"/>
              <a:t>- Warum Latein ? -</a:t>
            </a:r>
          </a:p>
        </p:txBody>
      </p:sp>
      <p:pic>
        <p:nvPicPr>
          <p:cNvPr id="2" name="Audio 1">
            <a:hlinkClick r:id="" action="ppaction://media"/>
            <a:extLst>
              <a:ext uri="{FF2B5EF4-FFF2-40B4-BE49-F238E27FC236}">
                <a16:creationId xmlns:a16="http://schemas.microsoft.com/office/drawing/2014/main" id="{3DACB2F4-7082-4803-ABF6-FDBA8C4EA5E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896498428"/>
      </p:ext>
    </p:extLst>
  </p:cSld>
  <p:clrMapOvr>
    <a:masterClrMapping/>
  </p:clrMapOvr>
  <mc:AlternateContent xmlns:mc="http://schemas.openxmlformats.org/markup-compatibility/2006">
    <mc:Choice xmlns:p14="http://schemas.microsoft.com/office/powerpoint/2010/main" Requires="p14">
      <p:transition spd="slow" p14:dur="2000" advTm="34955"/>
    </mc:Choice>
    <mc:Fallback>
      <p:transition spd="slow" advTm="34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919536" y="717454"/>
            <a:ext cx="3708412" cy="5816977"/>
          </a:xfrm>
          <a:prstGeom prst="rect">
            <a:avLst/>
          </a:prstGeom>
          <a:noFill/>
        </p:spPr>
        <p:txBody>
          <a:bodyPr wrap="square" rtlCol="0">
            <a:spAutoFit/>
          </a:bodyPr>
          <a:lstStyle/>
          <a:p>
            <a:pPr marL="342900" indent="-342900">
              <a:buFont typeface="Arial" pitchFamily="34" charset="0"/>
              <a:buChar char="•"/>
            </a:pPr>
            <a:r>
              <a:rPr lang="de-DE" sz="2200" b="1" dirty="0"/>
              <a:t>Europas geistige Tradition </a:t>
            </a:r>
            <a:r>
              <a:rPr lang="de-DE" sz="2200" dirty="0"/>
              <a:t>ist ohne die bedeutenden </a:t>
            </a:r>
            <a:r>
              <a:rPr lang="de-DE" sz="2200" b="1" dirty="0"/>
              <a:t>Texte der Antike </a:t>
            </a:r>
            <a:r>
              <a:rPr lang="de-DE" sz="2200" dirty="0"/>
              <a:t>nicht</a:t>
            </a:r>
          </a:p>
          <a:p>
            <a:r>
              <a:rPr lang="de-DE" sz="2200" dirty="0"/>
              <a:t>     zu verstehen</a:t>
            </a:r>
            <a:endParaRPr lang="de-DE" sz="2000" dirty="0"/>
          </a:p>
          <a:p>
            <a:pPr marL="285750" indent="-285750">
              <a:buFont typeface="Arial" pitchFamily="34" charset="0"/>
              <a:buChar char="•"/>
            </a:pPr>
            <a:endParaRPr lang="de-DE" sz="2000" dirty="0"/>
          </a:p>
          <a:p>
            <a:pPr marL="285750" indent="-285750">
              <a:buFont typeface="Arial" pitchFamily="34" charset="0"/>
              <a:buChar char="•"/>
            </a:pPr>
            <a:r>
              <a:rPr lang="de-DE" sz="2200" dirty="0"/>
              <a:t>Die europäische Geistes- und Kulturgeschichte wurde maßgeblich durch die Werke der </a:t>
            </a:r>
            <a:r>
              <a:rPr lang="de-DE" sz="2200" b="1" dirty="0"/>
              <a:t>Klassiker wie Cicero, Ovid und Seneca </a:t>
            </a:r>
            <a:r>
              <a:rPr lang="de-DE" sz="2200" dirty="0"/>
              <a:t>geprägt</a:t>
            </a:r>
          </a:p>
          <a:p>
            <a:pPr marL="285750" indent="-285750">
              <a:buFont typeface="Arial" pitchFamily="34" charset="0"/>
              <a:buChar char="•"/>
            </a:pPr>
            <a:endParaRPr lang="de-DE" sz="2200" dirty="0"/>
          </a:p>
          <a:p>
            <a:pPr marL="285750" indent="-285750">
              <a:buFont typeface="Arial" pitchFamily="34" charset="0"/>
              <a:buChar char="•"/>
            </a:pPr>
            <a:r>
              <a:rPr lang="de-DE" sz="2200" dirty="0"/>
              <a:t>Sprache </a:t>
            </a:r>
            <a:r>
              <a:rPr lang="de-DE" sz="2200" b="1" dirty="0"/>
              <a:t>der Wissenschaft und Kirche </a:t>
            </a:r>
            <a:r>
              <a:rPr lang="de-DE" sz="2200" dirty="0"/>
              <a:t>bis ins 18. Jh.</a:t>
            </a:r>
          </a:p>
        </p:txBody>
      </p:sp>
      <p:pic>
        <p:nvPicPr>
          <p:cNvPr id="6" name="Picture 2" descr="http://www.cash-online.de/wp-content/uploads/2015/01/Europ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7949" y="1485702"/>
            <a:ext cx="4850271" cy="504873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C546F77F-F55F-4CDB-9423-9F24207A930C}"/>
              </a:ext>
            </a:extLst>
          </p:cNvPr>
          <p:cNvSpPr>
            <a:spLocks noGrp="1"/>
          </p:cNvSpPr>
          <p:nvPr>
            <p:ph type="title"/>
          </p:nvPr>
        </p:nvSpPr>
        <p:spPr>
          <a:xfrm>
            <a:off x="5627949" y="77009"/>
            <a:ext cx="4850272" cy="1280890"/>
          </a:xfrm>
        </p:spPr>
        <p:txBody>
          <a:bodyPr/>
          <a:lstStyle/>
          <a:p>
            <a:r>
              <a:rPr lang="de-DE" dirty="0"/>
              <a:t>Latein stellt sich vor</a:t>
            </a:r>
            <a:br>
              <a:rPr lang="de-DE" dirty="0"/>
            </a:br>
            <a:r>
              <a:rPr lang="de-DE" dirty="0"/>
              <a:t>- Europa verstehen -</a:t>
            </a:r>
          </a:p>
        </p:txBody>
      </p:sp>
      <p:pic>
        <p:nvPicPr>
          <p:cNvPr id="2" name="Audio 1">
            <a:hlinkClick r:id="" action="ppaction://media"/>
            <a:extLst>
              <a:ext uri="{FF2B5EF4-FFF2-40B4-BE49-F238E27FC236}">
                <a16:creationId xmlns:a16="http://schemas.microsoft.com/office/drawing/2014/main" id="{DFB9D998-A0AE-4FF2-9B72-14E22F1859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67534688"/>
      </p:ext>
    </p:extLst>
  </p:cSld>
  <p:clrMapOvr>
    <a:masterClrMapping/>
  </p:clrMapOvr>
  <mc:AlternateContent xmlns:mc="http://schemas.openxmlformats.org/markup-compatibility/2006">
    <mc:Choice xmlns:p14="http://schemas.microsoft.com/office/powerpoint/2010/main" Requires="p14">
      <p:transition spd="slow" p14:dur="2000" advTm="16171"/>
    </mc:Choice>
    <mc:Fallback>
      <p:transition spd="slow" advTm="16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p:cNvGraphicFramePr/>
          <p:nvPr/>
        </p:nvGraphicFramePr>
        <p:xfrm>
          <a:off x="2351584" y="1196753"/>
          <a:ext cx="7848872" cy="53285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el 3">
            <a:extLst>
              <a:ext uri="{FF2B5EF4-FFF2-40B4-BE49-F238E27FC236}">
                <a16:creationId xmlns:a16="http://schemas.microsoft.com/office/drawing/2014/main" id="{8A53D16F-2A99-4FF3-A0E3-EF0F6F37EC35}"/>
              </a:ext>
            </a:extLst>
          </p:cNvPr>
          <p:cNvSpPr>
            <a:spLocks noGrp="1"/>
          </p:cNvSpPr>
          <p:nvPr>
            <p:ph type="title"/>
          </p:nvPr>
        </p:nvSpPr>
        <p:spPr>
          <a:xfrm>
            <a:off x="2507200" y="0"/>
            <a:ext cx="8911687" cy="1280890"/>
          </a:xfrm>
        </p:spPr>
        <p:txBody>
          <a:bodyPr/>
          <a:lstStyle/>
          <a:p>
            <a:r>
              <a:rPr lang="de-DE" dirty="0"/>
              <a:t>Latein stellt sich vor</a:t>
            </a:r>
            <a:br>
              <a:rPr lang="de-DE" dirty="0"/>
            </a:br>
            <a:r>
              <a:rPr lang="de-DE" dirty="0"/>
              <a:t>- Sprachkompetenz fördern -</a:t>
            </a:r>
          </a:p>
        </p:txBody>
      </p:sp>
      <p:pic>
        <p:nvPicPr>
          <p:cNvPr id="2" name="Audio 1">
            <a:hlinkClick r:id="" action="ppaction://media"/>
            <a:extLst>
              <a:ext uri="{FF2B5EF4-FFF2-40B4-BE49-F238E27FC236}">
                <a16:creationId xmlns:a16="http://schemas.microsoft.com/office/drawing/2014/main" id="{F9FF70E6-BCA7-4B9B-90B6-D0AA97A8939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63391105"/>
      </p:ext>
    </p:extLst>
  </p:cSld>
  <p:clrMapOvr>
    <a:masterClrMapping/>
  </p:clrMapOvr>
  <mc:AlternateContent xmlns:mc="http://schemas.openxmlformats.org/markup-compatibility/2006">
    <mc:Choice xmlns:p14="http://schemas.microsoft.com/office/powerpoint/2010/main" Requires="p14">
      <p:transition spd="slow" p14:dur="2000" advTm="32210"/>
    </mc:Choice>
    <mc:Fallback>
      <p:transition spd="slow" advTm="32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useBgFill="1">
        <p:nvSpPr>
          <p:cNvPr id="39" name="Rectangle 7">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3373062" y="624110"/>
            <a:ext cx="8131550" cy="1280890"/>
          </a:xfrm>
        </p:spPr>
        <p:txBody>
          <a:bodyPr>
            <a:normAutofit/>
          </a:bodyPr>
          <a:lstStyle/>
          <a:p>
            <a:r>
              <a:rPr lang="de-DE"/>
              <a:t>Inhalt </a:t>
            </a:r>
            <a:endParaRPr lang="de-DE" dirty="0"/>
          </a:p>
        </p:txBody>
      </p:sp>
      <p:sp>
        <p:nvSpPr>
          <p:cNvPr id="41" name="Rectangle 9">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11">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13"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43"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5"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6"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7"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8"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9"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0"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1"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2"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3"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4"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26" name="Group 25">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27"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28"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29"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0"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1"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32"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33"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34"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35"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36"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37"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38"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0"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3" name="Inhaltsplatzhalter 2"/>
          <p:cNvSpPr>
            <a:spLocks noGrp="1"/>
          </p:cNvSpPr>
          <p:nvPr>
            <p:ph idx="1"/>
          </p:nvPr>
        </p:nvSpPr>
        <p:spPr>
          <a:xfrm>
            <a:off x="3373062" y="2133600"/>
            <a:ext cx="8131550" cy="3777622"/>
          </a:xfrm>
        </p:spPr>
        <p:txBody>
          <a:bodyPr>
            <a:normAutofit/>
          </a:bodyPr>
          <a:lstStyle/>
          <a:p>
            <a:r>
              <a:rPr lang="de-DE" dirty="0"/>
              <a:t>Die zweite Fremdsprache am KHG – wer, wie und was?</a:t>
            </a:r>
          </a:p>
          <a:p>
            <a:r>
              <a:rPr lang="de-DE" dirty="0"/>
              <a:t>Französisch und Latein – ganz schön weit weg und doch so nah! </a:t>
            </a:r>
          </a:p>
          <a:p>
            <a:r>
              <a:rPr lang="de-DE" dirty="0"/>
              <a:t>Französisch stellt sich vor</a:t>
            </a:r>
          </a:p>
          <a:p>
            <a:r>
              <a:rPr lang="de-DE" dirty="0"/>
              <a:t>Latein stellt sich vor</a:t>
            </a:r>
          </a:p>
          <a:p>
            <a:r>
              <a:rPr lang="de-DE" dirty="0"/>
              <a:t>Tipps zur Entscheidungsfindung</a:t>
            </a:r>
          </a:p>
        </p:txBody>
      </p:sp>
      <p:pic>
        <p:nvPicPr>
          <p:cNvPr id="5" name="Audio 4">
            <a:hlinkClick r:id="" action="ppaction://media"/>
            <a:extLst>
              <a:ext uri="{FF2B5EF4-FFF2-40B4-BE49-F238E27FC236}">
                <a16:creationId xmlns:a16="http://schemas.microsoft.com/office/drawing/2014/main" id="{B0D727E9-0BEC-4BDB-88D6-2D00FE60E57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277229922"/>
      </p:ext>
    </p:extLst>
  </p:cSld>
  <p:clrMapOvr>
    <a:masterClrMapping/>
  </p:clrMapOvr>
  <mc:AlternateContent xmlns:mc="http://schemas.openxmlformats.org/markup-compatibility/2006">
    <mc:Choice xmlns:p14="http://schemas.microsoft.com/office/powerpoint/2010/main" Requires="p14">
      <p:transition spd="slow" p14:dur="2000" advTm="54298"/>
    </mc:Choice>
    <mc:Fallback>
      <p:transition spd="slow" advTm="54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p:cNvGraphicFramePr/>
          <p:nvPr>
            <p:extLst>
              <p:ext uri="{D42A27DB-BD31-4B8C-83A1-F6EECF244321}">
                <p14:modId xmlns:p14="http://schemas.microsoft.com/office/powerpoint/2010/main" val="835002969"/>
              </p:ext>
            </p:extLst>
          </p:nvPr>
        </p:nvGraphicFramePr>
        <p:xfrm>
          <a:off x="2288323" y="1556792"/>
          <a:ext cx="8064896" cy="44644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feld 2"/>
          <p:cNvSpPr txBox="1"/>
          <p:nvPr/>
        </p:nvSpPr>
        <p:spPr>
          <a:xfrm>
            <a:off x="4724598" y="3527430"/>
            <a:ext cx="2886819" cy="523220"/>
          </a:xfrm>
          <a:prstGeom prst="rect">
            <a:avLst/>
          </a:prstGeom>
          <a:noFill/>
          <a:ln>
            <a:noFill/>
          </a:ln>
        </p:spPr>
        <p:txBody>
          <a:bodyPr wrap="square" rtlCol="0">
            <a:spAutoFit/>
          </a:bodyPr>
          <a:lstStyle/>
          <a:p>
            <a:pPr algn="ctr"/>
            <a:r>
              <a:rPr lang="de-DE" sz="2800" b="1" dirty="0">
                <a:solidFill>
                  <a:schemeClr val="bg1"/>
                </a:solidFill>
              </a:rPr>
              <a:t>Lateinunterricht</a:t>
            </a:r>
          </a:p>
        </p:txBody>
      </p:sp>
      <p:sp>
        <p:nvSpPr>
          <p:cNvPr id="6" name="Titel 5">
            <a:extLst>
              <a:ext uri="{FF2B5EF4-FFF2-40B4-BE49-F238E27FC236}">
                <a16:creationId xmlns:a16="http://schemas.microsoft.com/office/drawing/2014/main" id="{AA953B47-0744-4E01-A3D2-3350C1C52CEF}"/>
              </a:ext>
            </a:extLst>
          </p:cNvPr>
          <p:cNvSpPr>
            <a:spLocks noGrp="1"/>
          </p:cNvSpPr>
          <p:nvPr>
            <p:ph type="title"/>
          </p:nvPr>
        </p:nvSpPr>
        <p:spPr>
          <a:xfrm>
            <a:off x="2278600" y="275902"/>
            <a:ext cx="8911687" cy="1280890"/>
          </a:xfrm>
        </p:spPr>
        <p:txBody>
          <a:bodyPr>
            <a:normAutofit fontScale="90000"/>
          </a:bodyPr>
          <a:lstStyle/>
          <a:p>
            <a:r>
              <a:rPr lang="de-DE" dirty="0"/>
              <a:t>Latein stellt sich vor</a:t>
            </a:r>
            <a:br>
              <a:rPr lang="de-DE" dirty="0"/>
            </a:br>
            <a:r>
              <a:rPr lang="de-DE" sz="3100" dirty="0"/>
              <a:t>- Schlüsselqualifikationen und Allgemeinbildung - </a:t>
            </a:r>
            <a:endParaRPr lang="de-DE" dirty="0"/>
          </a:p>
        </p:txBody>
      </p:sp>
      <p:pic>
        <p:nvPicPr>
          <p:cNvPr id="2" name="Audio 1">
            <a:hlinkClick r:id="" action="ppaction://media"/>
            <a:extLst>
              <a:ext uri="{FF2B5EF4-FFF2-40B4-BE49-F238E27FC236}">
                <a16:creationId xmlns:a16="http://schemas.microsoft.com/office/drawing/2014/main" id="{56ABC3B3-7066-4E75-AE85-7D94272FEB5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98448491"/>
      </p:ext>
    </p:extLst>
  </p:cSld>
  <p:clrMapOvr>
    <a:masterClrMapping/>
  </p:clrMapOvr>
  <mc:AlternateContent xmlns:mc="http://schemas.openxmlformats.org/markup-compatibility/2006">
    <mc:Choice xmlns:p14="http://schemas.microsoft.com/office/powerpoint/2010/main" Requires="p14">
      <p:transition spd="slow" p14:dur="2000" advTm="40180"/>
    </mc:Choice>
    <mc:Fallback>
      <p:transition spd="slow" advTm="4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bgerundete rechteckige Legende 2"/>
          <p:cNvSpPr/>
          <p:nvPr/>
        </p:nvSpPr>
        <p:spPr>
          <a:xfrm>
            <a:off x="3689388" y="1582346"/>
            <a:ext cx="6192688" cy="1368152"/>
          </a:xfrm>
          <a:prstGeom prst="wedgeRoundRectCallout">
            <a:avLst>
              <a:gd name="adj1" fmla="val -56274"/>
              <a:gd name="adj2" fmla="val 1037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sz="2400" b="1" dirty="0">
                <a:solidFill>
                  <a:prstClr val="white"/>
                </a:solidFill>
              </a:rPr>
              <a:t>Das Latinum ist bundesweit als Lateinabschluss anerkannt. Es wird nach 5 Unterrichtsjahren vergeben </a:t>
            </a:r>
          </a:p>
          <a:p>
            <a:pPr lvl="0" algn="ctr"/>
            <a:r>
              <a:rPr lang="de-DE" sz="1600" b="1" dirty="0">
                <a:solidFill>
                  <a:prstClr val="white"/>
                </a:solidFill>
              </a:rPr>
              <a:t>(bei Note „ausreichend“)</a:t>
            </a:r>
            <a:r>
              <a:rPr lang="de-DE" sz="2400" b="1" dirty="0">
                <a:solidFill>
                  <a:prstClr val="white"/>
                </a:solidFill>
              </a:rPr>
              <a:t>.</a:t>
            </a:r>
          </a:p>
        </p:txBody>
      </p:sp>
      <p:pic>
        <p:nvPicPr>
          <p:cNvPr id="2050" name="Picture 2" descr="Bildergebnis fÃ¼r campus a avus">
            <a:extLst>
              <a:ext uri="{FF2B5EF4-FFF2-40B4-BE49-F238E27FC236}">
                <a16:creationId xmlns:a16="http://schemas.microsoft.com/office/drawing/2014/main" id="{7AAE4FDF-C744-49AF-A93C-7268E5B020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050" t="25500" r="20863" b="42384"/>
          <a:stretch/>
        </p:blipFill>
        <p:spPr bwMode="auto">
          <a:xfrm>
            <a:off x="2225478" y="3154889"/>
            <a:ext cx="1157281" cy="370648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6">
            <p14:nvContentPartPr>
              <p14:cNvPr id="14" name="Freihand 13">
                <a:extLst>
                  <a:ext uri="{FF2B5EF4-FFF2-40B4-BE49-F238E27FC236}">
                    <a16:creationId xmlns:a16="http://schemas.microsoft.com/office/drawing/2014/main" id="{C9B9F27D-0C31-426A-8025-AAE84BDCDA4F}"/>
                  </a:ext>
                </a:extLst>
              </p14:cNvPr>
              <p14:cNvContentPartPr/>
              <p14:nvPr/>
            </p14:nvContentPartPr>
            <p14:xfrm>
              <a:off x="1979969" y="2908529"/>
              <a:ext cx="349920" cy="492720"/>
            </p14:xfrm>
          </p:contentPart>
        </mc:Choice>
        <mc:Fallback xmlns="">
          <p:pic>
            <p:nvPicPr>
              <p:cNvPr id="14" name="Freihand 13">
                <a:extLst>
                  <a:ext uri="{FF2B5EF4-FFF2-40B4-BE49-F238E27FC236}">
                    <a16:creationId xmlns:a16="http://schemas.microsoft.com/office/drawing/2014/main" id="{C9B9F27D-0C31-426A-8025-AAE84BDCDA4F}"/>
                  </a:ext>
                </a:extLst>
              </p:cNvPr>
              <p:cNvPicPr/>
              <p:nvPr/>
            </p:nvPicPr>
            <p:blipFill>
              <a:blip r:embed="rId7"/>
              <a:stretch>
                <a:fillRect/>
              </a:stretch>
            </p:blipFill>
            <p:spPr>
              <a:xfrm>
                <a:off x="1960889" y="2889454"/>
                <a:ext cx="387720" cy="530511"/>
              </a:xfrm>
              <a:prstGeom prst="rect">
                <a:avLst/>
              </a:prstGeom>
            </p:spPr>
          </p:pic>
        </mc:Fallback>
      </mc:AlternateContent>
      <p:sp>
        <p:nvSpPr>
          <p:cNvPr id="5" name="Titel 4">
            <a:extLst>
              <a:ext uri="{FF2B5EF4-FFF2-40B4-BE49-F238E27FC236}">
                <a16:creationId xmlns:a16="http://schemas.microsoft.com/office/drawing/2014/main" id="{E6D5A558-94C2-416E-AF08-A5D58D6F17A3}"/>
              </a:ext>
            </a:extLst>
          </p:cNvPr>
          <p:cNvSpPr>
            <a:spLocks noGrp="1"/>
          </p:cNvSpPr>
          <p:nvPr>
            <p:ph type="title"/>
          </p:nvPr>
        </p:nvSpPr>
        <p:spPr>
          <a:xfrm>
            <a:off x="2329889" y="227929"/>
            <a:ext cx="8911687" cy="1280890"/>
          </a:xfrm>
        </p:spPr>
        <p:txBody>
          <a:bodyPr/>
          <a:lstStyle/>
          <a:p>
            <a:r>
              <a:rPr lang="de-DE" dirty="0"/>
              <a:t>Latein stellt sich vor</a:t>
            </a:r>
            <a:br>
              <a:rPr lang="de-DE" dirty="0"/>
            </a:br>
            <a:r>
              <a:rPr lang="de-DE" dirty="0"/>
              <a:t>- Studienvoraussetzungen?! -</a:t>
            </a:r>
          </a:p>
        </p:txBody>
      </p:sp>
      <p:sp>
        <p:nvSpPr>
          <p:cNvPr id="2" name="Textfeld 1">
            <a:extLst>
              <a:ext uri="{FF2B5EF4-FFF2-40B4-BE49-F238E27FC236}">
                <a16:creationId xmlns:a16="http://schemas.microsoft.com/office/drawing/2014/main" id="{34BB4507-B6F3-47A5-9AB2-E5246D219473}"/>
              </a:ext>
            </a:extLst>
          </p:cNvPr>
          <p:cNvSpPr txBox="1"/>
          <p:nvPr/>
        </p:nvSpPr>
        <p:spPr>
          <a:xfrm>
            <a:off x="7286625" y="3898802"/>
            <a:ext cx="4905375" cy="2862322"/>
          </a:xfrm>
          <a:prstGeom prst="rect">
            <a:avLst/>
          </a:prstGeom>
          <a:noFill/>
        </p:spPr>
        <p:txBody>
          <a:bodyPr wrap="square" rtlCol="0">
            <a:spAutoFit/>
          </a:bodyPr>
          <a:lstStyle/>
          <a:p>
            <a:r>
              <a:rPr lang="de-DE" dirty="0"/>
              <a:t>Das Latinum wird für verschiedene Studienfächer noch heute vorausgesetzt:</a:t>
            </a:r>
          </a:p>
          <a:p>
            <a:pPr marL="285750" indent="-285750">
              <a:buFontTx/>
              <a:buChar char="-"/>
            </a:pPr>
            <a:r>
              <a:rPr lang="de-DE" dirty="0"/>
              <a:t>Anglistik</a:t>
            </a:r>
          </a:p>
          <a:p>
            <a:pPr marL="285750" indent="-285750">
              <a:buFontTx/>
              <a:buChar char="-"/>
            </a:pPr>
            <a:r>
              <a:rPr lang="de-DE" dirty="0"/>
              <a:t>Romanistik (Französisch/Spanisch/Italienisch)</a:t>
            </a:r>
          </a:p>
          <a:p>
            <a:pPr marL="285750" indent="-285750">
              <a:buFontTx/>
              <a:buChar char="-"/>
            </a:pPr>
            <a:r>
              <a:rPr lang="de-DE" dirty="0"/>
              <a:t>Philosophie</a:t>
            </a:r>
          </a:p>
          <a:p>
            <a:pPr marL="285750" indent="-285750">
              <a:buFontTx/>
              <a:buChar char="-"/>
            </a:pPr>
            <a:r>
              <a:rPr lang="de-DE" dirty="0"/>
              <a:t>Religionslehre</a:t>
            </a:r>
          </a:p>
          <a:p>
            <a:pPr marL="285750" indent="-285750">
              <a:buFontTx/>
              <a:buChar char="-"/>
            </a:pPr>
            <a:r>
              <a:rPr lang="de-DE" dirty="0"/>
              <a:t>Geschichte</a:t>
            </a:r>
          </a:p>
          <a:p>
            <a:pPr marL="285750" indent="-285750">
              <a:buFontTx/>
              <a:buChar char="-"/>
            </a:pPr>
            <a:r>
              <a:rPr lang="de-DE" dirty="0"/>
              <a:t>Kunstgeschichte</a:t>
            </a:r>
          </a:p>
          <a:p>
            <a:pPr marL="285750" indent="-285750">
              <a:buFontTx/>
              <a:buChar char="-"/>
            </a:pPr>
            <a:r>
              <a:rPr lang="de-DE" dirty="0"/>
              <a:t>Archäologie</a:t>
            </a:r>
          </a:p>
        </p:txBody>
      </p:sp>
      <p:sp>
        <p:nvSpPr>
          <p:cNvPr id="4" name="Rechteck 3">
            <a:extLst>
              <a:ext uri="{FF2B5EF4-FFF2-40B4-BE49-F238E27FC236}">
                <a16:creationId xmlns:a16="http://schemas.microsoft.com/office/drawing/2014/main" id="{5760E19B-E289-40EE-9118-F71617AA60F5}"/>
              </a:ext>
            </a:extLst>
          </p:cNvPr>
          <p:cNvSpPr/>
          <p:nvPr/>
        </p:nvSpPr>
        <p:spPr>
          <a:xfrm>
            <a:off x="7286624" y="3850364"/>
            <a:ext cx="4905375" cy="2959198"/>
          </a:xfrm>
          <a:custGeom>
            <a:avLst/>
            <a:gdLst>
              <a:gd name="connsiteX0" fmla="*/ 0 w 4905375"/>
              <a:gd name="connsiteY0" fmla="*/ 0 h 2959198"/>
              <a:gd name="connsiteX1" fmla="*/ 466011 w 4905375"/>
              <a:gd name="connsiteY1" fmla="*/ 0 h 2959198"/>
              <a:gd name="connsiteX2" fmla="*/ 1128236 w 4905375"/>
              <a:gd name="connsiteY2" fmla="*/ 0 h 2959198"/>
              <a:gd name="connsiteX3" fmla="*/ 1839516 w 4905375"/>
              <a:gd name="connsiteY3" fmla="*/ 0 h 2959198"/>
              <a:gd name="connsiteX4" fmla="*/ 2452688 w 4905375"/>
              <a:gd name="connsiteY4" fmla="*/ 0 h 2959198"/>
              <a:gd name="connsiteX5" fmla="*/ 2918698 w 4905375"/>
              <a:gd name="connsiteY5" fmla="*/ 0 h 2959198"/>
              <a:gd name="connsiteX6" fmla="*/ 3580924 w 4905375"/>
              <a:gd name="connsiteY6" fmla="*/ 0 h 2959198"/>
              <a:gd name="connsiteX7" fmla="*/ 4194096 w 4905375"/>
              <a:gd name="connsiteY7" fmla="*/ 0 h 2959198"/>
              <a:gd name="connsiteX8" fmla="*/ 4905375 w 4905375"/>
              <a:gd name="connsiteY8" fmla="*/ 0 h 2959198"/>
              <a:gd name="connsiteX9" fmla="*/ 4905375 w 4905375"/>
              <a:gd name="connsiteY9" fmla="*/ 532656 h 2959198"/>
              <a:gd name="connsiteX10" fmla="*/ 4905375 w 4905375"/>
              <a:gd name="connsiteY10" fmla="*/ 1035719 h 2959198"/>
              <a:gd name="connsiteX11" fmla="*/ 4905375 w 4905375"/>
              <a:gd name="connsiteY11" fmla="*/ 1686743 h 2959198"/>
              <a:gd name="connsiteX12" fmla="*/ 4905375 w 4905375"/>
              <a:gd name="connsiteY12" fmla="*/ 2219399 h 2959198"/>
              <a:gd name="connsiteX13" fmla="*/ 4905375 w 4905375"/>
              <a:gd name="connsiteY13" fmla="*/ 2959198 h 2959198"/>
              <a:gd name="connsiteX14" fmla="*/ 4439364 w 4905375"/>
              <a:gd name="connsiteY14" fmla="*/ 2959198 h 2959198"/>
              <a:gd name="connsiteX15" fmla="*/ 3826193 w 4905375"/>
              <a:gd name="connsiteY15" fmla="*/ 2959198 h 2959198"/>
              <a:gd name="connsiteX16" fmla="*/ 3360182 w 4905375"/>
              <a:gd name="connsiteY16" fmla="*/ 2959198 h 2959198"/>
              <a:gd name="connsiteX17" fmla="*/ 2796064 w 4905375"/>
              <a:gd name="connsiteY17" fmla="*/ 2959198 h 2959198"/>
              <a:gd name="connsiteX18" fmla="*/ 2133838 w 4905375"/>
              <a:gd name="connsiteY18" fmla="*/ 2959198 h 2959198"/>
              <a:gd name="connsiteX19" fmla="*/ 1422559 w 4905375"/>
              <a:gd name="connsiteY19" fmla="*/ 2959198 h 2959198"/>
              <a:gd name="connsiteX20" fmla="*/ 956548 w 4905375"/>
              <a:gd name="connsiteY20" fmla="*/ 2959198 h 2959198"/>
              <a:gd name="connsiteX21" fmla="*/ 0 w 4905375"/>
              <a:gd name="connsiteY21" fmla="*/ 2959198 h 2959198"/>
              <a:gd name="connsiteX22" fmla="*/ 0 w 4905375"/>
              <a:gd name="connsiteY22" fmla="*/ 2308174 h 2959198"/>
              <a:gd name="connsiteX23" fmla="*/ 0 w 4905375"/>
              <a:gd name="connsiteY23" fmla="*/ 1745927 h 2959198"/>
              <a:gd name="connsiteX24" fmla="*/ 0 w 4905375"/>
              <a:gd name="connsiteY24" fmla="*/ 1094903 h 2959198"/>
              <a:gd name="connsiteX25" fmla="*/ 0 w 4905375"/>
              <a:gd name="connsiteY25" fmla="*/ 591840 h 2959198"/>
              <a:gd name="connsiteX26" fmla="*/ 0 w 4905375"/>
              <a:gd name="connsiteY26" fmla="*/ 0 h 295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05375" h="2959198" extrusionOk="0">
                <a:moveTo>
                  <a:pt x="0" y="0"/>
                </a:moveTo>
                <a:cubicBezTo>
                  <a:pt x="162813" y="19542"/>
                  <a:pt x="277027" y="-18349"/>
                  <a:pt x="466011" y="0"/>
                </a:cubicBezTo>
                <a:cubicBezTo>
                  <a:pt x="654995" y="18349"/>
                  <a:pt x="846629" y="5547"/>
                  <a:pt x="1128236" y="0"/>
                </a:cubicBezTo>
                <a:cubicBezTo>
                  <a:pt x="1409844" y="-5547"/>
                  <a:pt x="1538273" y="10708"/>
                  <a:pt x="1839516" y="0"/>
                </a:cubicBezTo>
                <a:cubicBezTo>
                  <a:pt x="2140759" y="-10708"/>
                  <a:pt x="2311623" y="12343"/>
                  <a:pt x="2452688" y="0"/>
                </a:cubicBezTo>
                <a:cubicBezTo>
                  <a:pt x="2593753" y="-12343"/>
                  <a:pt x="2811576" y="-15542"/>
                  <a:pt x="2918698" y="0"/>
                </a:cubicBezTo>
                <a:cubicBezTo>
                  <a:pt x="3025820" y="15542"/>
                  <a:pt x="3386485" y="-27690"/>
                  <a:pt x="3580924" y="0"/>
                </a:cubicBezTo>
                <a:cubicBezTo>
                  <a:pt x="3775363" y="27690"/>
                  <a:pt x="4007305" y="-6662"/>
                  <a:pt x="4194096" y="0"/>
                </a:cubicBezTo>
                <a:cubicBezTo>
                  <a:pt x="4380887" y="6662"/>
                  <a:pt x="4618290" y="-11891"/>
                  <a:pt x="4905375" y="0"/>
                </a:cubicBezTo>
                <a:cubicBezTo>
                  <a:pt x="4897895" y="257014"/>
                  <a:pt x="4881794" y="393805"/>
                  <a:pt x="4905375" y="532656"/>
                </a:cubicBezTo>
                <a:cubicBezTo>
                  <a:pt x="4928956" y="671507"/>
                  <a:pt x="4920296" y="807441"/>
                  <a:pt x="4905375" y="1035719"/>
                </a:cubicBezTo>
                <a:cubicBezTo>
                  <a:pt x="4890454" y="1263997"/>
                  <a:pt x="4936644" y="1401997"/>
                  <a:pt x="4905375" y="1686743"/>
                </a:cubicBezTo>
                <a:cubicBezTo>
                  <a:pt x="4874106" y="1971489"/>
                  <a:pt x="4931716" y="1989018"/>
                  <a:pt x="4905375" y="2219399"/>
                </a:cubicBezTo>
                <a:cubicBezTo>
                  <a:pt x="4879034" y="2449780"/>
                  <a:pt x="4928398" y="2617246"/>
                  <a:pt x="4905375" y="2959198"/>
                </a:cubicBezTo>
                <a:cubicBezTo>
                  <a:pt x="4723006" y="2975887"/>
                  <a:pt x="4617673" y="2943510"/>
                  <a:pt x="4439364" y="2959198"/>
                </a:cubicBezTo>
                <a:cubicBezTo>
                  <a:pt x="4261055" y="2974886"/>
                  <a:pt x="4044097" y="2950968"/>
                  <a:pt x="3826193" y="2959198"/>
                </a:cubicBezTo>
                <a:cubicBezTo>
                  <a:pt x="3608289" y="2967428"/>
                  <a:pt x="3569682" y="2943839"/>
                  <a:pt x="3360182" y="2959198"/>
                </a:cubicBezTo>
                <a:cubicBezTo>
                  <a:pt x="3150682" y="2974557"/>
                  <a:pt x="2929693" y="2963639"/>
                  <a:pt x="2796064" y="2959198"/>
                </a:cubicBezTo>
                <a:cubicBezTo>
                  <a:pt x="2662435" y="2954757"/>
                  <a:pt x="2279613" y="2936830"/>
                  <a:pt x="2133838" y="2959198"/>
                </a:cubicBezTo>
                <a:cubicBezTo>
                  <a:pt x="1988063" y="2981566"/>
                  <a:pt x="1747468" y="2968191"/>
                  <a:pt x="1422559" y="2959198"/>
                </a:cubicBezTo>
                <a:cubicBezTo>
                  <a:pt x="1097650" y="2950205"/>
                  <a:pt x="1089311" y="2939733"/>
                  <a:pt x="956548" y="2959198"/>
                </a:cubicBezTo>
                <a:cubicBezTo>
                  <a:pt x="823785" y="2978663"/>
                  <a:pt x="395344" y="2965987"/>
                  <a:pt x="0" y="2959198"/>
                </a:cubicBezTo>
                <a:cubicBezTo>
                  <a:pt x="2428" y="2690651"/>
                  <a:pt x="-6625" y="2455534"/>
                  <a:pt x="0" y="2308174"/>
                </a:cubicBezTo>
                <a:cubicBezTo>
                  <a:pt x="6625" y="2160814"/>
                  <a:pt x="-13034" y="1995656"/>
                  <a:pt x="0" y="1745927"/>
                </a:cubicBezTo>
                <a:cubicBezTo>
                  <a:pt x="13034" y="1496198"/>
                  <a:pt x="1467" y="1329261"/>
                  <a:pt x="0" y="1094903"/>
                </a:cubicBezTo>
                <a:cubicBezTo>
                  <a:pt x="-1467" y="860545"/>
                  <a:pt x="-16948" y="767745"/>
                  <a:pt x="0" y="591840"/>
                </a:cubicBezTo>
                <a:cubicBezTo>
                  <a:pt x="16948" y="415935"/>
                  <a:pt x="2280" y="239140"/>
                  <a:pt x="0" y="0"/>
                </a:cubicBezTo>
                <a:close/>
              </a:path>
            </a:pathLst>
          </a:custGeom>
          <a:noFill/>
          <a:ln>
            <a:extLst>
              <a:ext uri="{C807C97D-BFC1-408E-A445-0C87EB9F89A2}">
                <ask:lineSketchStyleProps xmlns:ask="http://schemas.microsoft.com/office/drawing/2018/sketchyshapes" sd="156957978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Audio 5">
            <a:hlinkClick r:id="" action="ppaction://media"/>
            <a:extLst>
              <a:ext uri="{FF2B5EF4-FFF2-40B4-BE49-F238E27FC236}">
                <a16:creationId xmlns:a16="http://schemas.microsoft.com/office/drawing/2014/main" id="{68796061-3F62-442D-B30F-741C2C7E100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980508735"/>
      </p:ext>
    </p:extLst>
  </p:cSld>
  <p:clrMapOvr>
    <a:masterClrMapping/>
  </p:clrMapOvr>
  <mc:AlternateContent xmlns:mc="http://schemas.openxmlformats.org/markup-compatibility/2006">
    <mc:Choice xmlns:p14="http://schemas.microsoft.com/office/powerpoint/2010/main" Requires="p14">
      <p:transition spd="slow" p14:dur="2000" advTm="56573"/>
    </mc:Choice>
    <mc:Fallback>
      <p:transition spd="slow" advTm="56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1"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6"/>
                </p:tgtEl>
              </p:cMediaNode>
            </p:audio>
          </p:childTnLst>
        </p:cTn>
      </p:par>
    </p:tnLst>
    <p:bldLst>
      <p:bldP spid="3" grpId="0" animBg="1"/>
      <p:bldP spid="2" grpId="0"/>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D08851-2C6F-4833-88B1-C5144649C9A0}"/>
              </a:ext>
            </a:extLst>
          </p:cNvPr>
          <p:cNvSpPr>
            <a:spLocks noGrp="1"/>
          </p:cNvSpPr>
          <p:nvPr>
            <p:ph type="title"/>
          </p:nvPr>
        </p:nvSpPr>
        <p:spPr>
          <a:xfrm>
            <a:off x="1745200" y="595535"/>
            <a:ext cx="8911687" cy="1280890"/>
          </a:xfrm>
        </p:spPr>
        <p:txBody>
          <a:bodyPr/>
          <a:lstStyle/>
          <a:p>
            <a:r>
              <a:rPr lang="de-DE" dirty="0"/>
              <a:t>Latein stellt sich vor</a:t>
            </a:r>
          </a:p>
        </p:txBody>
      </p:sp>
      <p:pic>
        <p:nvPicPr>
          <p:cNvPr id="5" name="Inhaltsplatzhalter 4" descr="Ein Bild, das Boden, Person, drinnen, gelb enthält.&#10;&#10;Automatisch generierte Beschreibung">
            <a:extLst>
              <a:ext uri="{FF2B5EF4-FFF2-40B4-BE49-F238E27FC236}">
                <a16:creationId xmlns:a16="http://schemas.microsoft.com/office/drawing/2014/main" id="{B688850E-F1C0-44D9-A1D4-23830B75A729}"/>
              </a:ext>
            </a:extLst>
          </p:cNvPr>
          <p:cNvPicPr>
            <a:picLocks noGrp="1" noChangeAspect="1"/>
          </p:cNvPicPr>
          <p:nvPr>
            <p:ph idx="1"/>
          </p:nvPr>
        </p:nvPicPr>
        <p:blipFill>
          <a:blip r:embed="rId5"/>
          <a:stretch>
            <a:fillRect/>
          </a:stretch>
        </p:blipFill>
        <p:spPr>
          <a:xfrm>
            <a:off x="2783086" y="1498960"/>
            <a:ext cx="3830506" cy="2154660"/>
          </a:xfrm>
        </p:spPr>
      </p:pic>
      <p:pic>
        <p:nvPicPr>
          <p:cNvPr id="8" name="Grafik 7" descr="Ein Bild, das Text, Person enthält.&#10;&#10;Automatisch generierte Beschreibung">
            <a:extLst>
              <a:ext uri="{FF2B5EF4-FFF2-40B4-BE49-F238E27FC236}">
                <a16:creationId xmlns:a16="http://schemas.microsoft.com/office/drawing/2014/main" id="{DA4B31E2-E63A-445F-B302-C278FFE0EE79}"/>
              </a:ext>
            </a:extLst>
          </p:cNvPr>
          <p:cNvPicPr>
            <a:picLocks noChangeAspect="1"/>
          </p:cNvPicPr>
          <p:nvPr/>
        </p:nvPicPr>
        <p:blipFill rotWithShape="1">
          <a:blip r:embed="rId6"/>
          <a:srcRect l="28597" r="28798"/>
          <a:stretch/>
        </p:blipFill>
        <p:spPr>
          <a:xfrm>
            <a:off x="7206263" y="1498960"/>
            <a:ext cx="3756000" cy="4958990"/>
          </a:xfrm>
          <a:prstGeom prst="rect">
            <a:avLst/>
          </a:prstGeom>
        </p:spPr>
      </p:pic>
      <p:pic>
        <p:nvPicPr>
          <p:cNvPr id="9" name="Grafik 8">
            <a:extLst>
              <a:ext uri="{FF2B5EF4-FFF2-40B4-BE49-F238E27FC236}">
                <a16:creationId xmlns:a16="http://schemas.microsoft.com/office/drawing/2014/main" id="{13815FE0-5FEC-4129-854A-84C180C283D8}"/>
              </a:ext>
            </a:extLst>
          </p:cNvPr>
          <p:cNvPicPr>
            <a:picLocks noChangeAspect="1"/>
          </p:cNvPicPr>
          <p:nvPr/>
        </p:nvPicPr>
        <p:blipFill>
          <a:blip r:embed="rId7"/>
          <a:stretch>
            <a:fillRect/>
          </a:stretch>
        </p:blipFill>
        <p:spPr>
          <a:xfrm>
            <a:off x="1902175" y="3807778"/>
            <a:ext cx="4711417" cy="2650172"/>
          </a:xfrm>
          <a:prstGeom prst="rect">
            <a:avLst/>
          </a:prstGeom>
        </p:spPr>
      </p:pic>
      <p:pic>
        <p:nvPicPr>
          <p:cNvPr id="3" name="Audio 2">
            <a:hlinkClick r:id="" action="ppaction://media"/>
            <a:extLst>
              <a:ext uri="{FF2B5EF4-FFF2-40B4-BE49-F238E27FC236}">
                <a16:creationId xmlns:a16="http://schemas.microsoft.com/office/drawing/2014/main" id="{781A79D0-7AEC-4112-8D24-224FF6B8070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575459405"/>
      </p:ext>
    </p:extLst>
  </p:cSld>
  <p:clrMapOvr>
    <a:masterClrMapping/>
  </p:clrMapOvr>
  <mc:AlternateContent xmlns:mc="http://schemas.openxmlformats.org/markup-compatibility/2006">
    <mc:Choice xmlns:p14="http://schemas.microsoft.com/office/powerpoint/2010/main" Requires="p14">
      <p:transition spd="slow" p14:dur="2000" advTm="56480"/>
    </mc:Choice>
    <mc:Fallback>
      <p:transition spd="slow" advTm="56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Was wir euch noch sagen wollten…</a:t>
            </a:r>
          </a:p>
        </p:txBody>
      </p:sp>
      <p:sp>
        <p:nvSpPr>
          <p:cNvPr id="3" name="Inhaltsplatzhalter 2"/>
          <p:cNvSpPr>
            <a:spLocks noGrp="1"/>
          </p:cNvSpPr>
          <p:nvPr>
            <p:ph idx="1"/>
          </p:nvPr>
        </p:nvSpPr>
        <p:spPr>
          <a:xfrm>
            <a:off x="2592924" y="1611086"/>
            <a:ext cx="8911687" cy="4789714"/>
          </a:xfrm>
        </p:spPr>
        <p:txBody>
          <a:bodyPr>
            <a:normAutofit/>
          </a:bodyPr>
          <a:lstStyle/>
          <a:p>
            <a:r>
              <a:rPr lang="de-DE" sz="2000" dirty="0"/>
              <a:t>Nicht jeder, der Mathe gut kann, sollte Latein wählen</a:t>
            </a:r>
          </a:p>
          <a:p>
            <a:r>
              <a:rPr lang="de-DE" sz="2000" dirty="0"/>
              <a:t>Nicht jeder, der Englisch gut kann, sollte Französisch wählen</a:t>
            </a:r>
          </a:p>
          <a:p>
            <a:r>
              <a:rPr lang="de-DE" sz="2000" dirty="0"/>
              <a:t>Nur weil dein Freund Französisch/Latein wählt, musst du das auch</a:t>
            </a:r>
          </a:p>
          <a:p>
            <a:r>
              <a:rPr lang="de-DE" sz="2000" dirty="0"/>
              <a:t>Wähle lieber nach Interesse</a:t>
            </a:r>
          </a:p>
          <a:p>
            <a:pPr lvl="1"/>
            <a:r>
              <a:rPr lang="de-DE" sz="1800" dirty="0"/>
              <a:t>Wenn du dich für das französischen Leben und die französische Kultur interessierst, wähle Französisch!</a:t>
            </a:r>
          </a:p>
          <a:p>
            <a:pPr lvl="1"/>
            <a:r>
              <a:rPr lang="de-DE" sz="1800" dirty="0"/>
              <a:t>Wenn du dich für die Antike und Geschichten interessierst, wähle Lateinisch!</a:t>
            </a:r>
          </a:p>
          <a:p>
            <a:r>
              <a:rPr lang="de-DE" sz="2000" dirty="0"/>
              <a:t>Nimm dir Zeit bei der Entscheidung - </a:t>
            </a:r>
            <a:r>
              <a:rPr lang="de-DE" sz="1800" dirty="0"/>
              <a:t>immerhin musst/darfst du die nächsten 4 Jahre diese Sprache lernen</a:t>
            </a:r>
          </a:p>
          <a:p>
            <a:r>
              <a:rPr lang="de-DE" dirty="0"/>
              <a:t>Es gibt kein besser und schlechter! Beide Sprachen haben ihr </a:t>
            </a:r>
            <a:r>
              <a:rPr lang="de-DE" i="1" dirty="0"/>
              <a:t>„pro et contra“ / „</a:t>
            </a:r>
            <a:r>
              <a:rPr lang="de-DE" i="1" dirty="0" err="1"/>
              <a:t>pour</a:t>
            </a:r>
            <a:r>
              <a:rPr lang="de-DE" i="1" dirty="0"/>
              <a:t> et </a:t>
            </a:r>
            <a:r>
              <a:rPr lang="de-DE" i="1" dirty="0" err="1"/>
              <a:t>contre</a:t>
            </a:r>
            <a:r>
              <a:rPr lang="de-DE" i="1" dirty="0"/>
              <a:t>“</a:t>
            </a:r>
            <a:endParaRPr lang="de-DE" sz="1800" i="1" dirty="0"/>
          </a:p>
          <a:p>
            <a:endParaRPr lang="de-DE" sz="1800" dirty="0"/>
          </a:p>
        </p:txBody>
      </p:sp>
      <p:pic>
        <p:nvPicPr>
          <p:cNvPr id="4" name="Audio 3">
            <a:hlinkClick r:id="" action="ppaction://media"/>
            <a:extLst>
              <a:ext uri="{FF2B5EF4-FFF2-40B4-BE49-F238E27FC236}">
                <a16:creationId xmlns:a16="http://schemas.microsoft.com/office/drawing/2014/main" id="{60DCFFA7-5C51-4985-B18F-42108FD62EC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249514351"/>
      </p:ext>
    </p:extLst>
  </p:cSld>
  <p:clrMapOvr>
    <a:masterClrMapping/>
  </p:clrMapOvr>
  <mc:AlternateContent xmlns:mc="http://schemas.openxmlformats.org/markup-compatibility/2006">
    <mc:Choice xmlns:p14="http://schemas.microsoft.com/office/powerpoint/2010/main" Requires="p14">
      <p:transition spd="slow" p14:dur="2000" advTm="98926"/>
    </mc:Choice>
    <mc:Fallback>
      <p:transition spd="slow" advTm="98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FB5FF0-3E42-4E4E-9469-8F603BECCD9E}"/>
              </a:ext>
            </a:extLst>
          </p:cNvPr>
          <p:cNvSpPr>
            <a:spLocks noGrp="1"/>
          </p:cNvSpPr>
          <p:nvPr>
            <p:ph type="title"/>
          </p:nvPr>
        </p:nvSpPr>
        <p:spPr/>
        <p:txBody>
          <a:bodyPr/>
          <a:lstStyle/>
          <a:p>
            <a:r>
              <a:rPr lang="de-DE" dirty="0"/>
              <a:t>La fin – </a:t>
            </a:r>
            <a:r>
              <a:rPr lang="de-DE" dirty="0" err="1"/>
              <a:t>finis</a:t>
            </a:r>
            <a:r>
              <a:rPr lang="de-DE" dirty="0"/>
              <a:t> – Ende!</a:t>
            </a:r>
          </a:p>
        </p:txBody>
      </p:sp>
      <p:sp>
        <p:nvSpPr>
          <p:cNvPr id="3" name="Inhaltsplatzhalter 2">
            <a:extLst>
              <a:ext uri="{FF2B5EF4-FFF2-40B4-BE49-F238E27FC236}">
                <a16:creationId xmlns:a16="http://schemas.microsoft.com/office/drawing/2014/main" id="{E9067069-5812-4F7E-B1F4-AD1898EBA870}"/>
              </a:ext>
            </a:extLst>
          </p:cNvPr>
          <p:cNvSpPr>
            <a:spLocks noGrp="1"/>
          </p:cNvSpPr>
          <p:nvPr>
            <p:ph idx="1"/>
          </p:nvPr>
        </p:nvSpPr>
        <p:spPr/>
        <p:txBody>
          <a:bodyPr/>
          <a:lstStyle/>
          <a:p>
            <a:r>
              <a:rPr lang="de-DE" dirty="0"/>
              <a:t>Falls Sie noch weitere Fragen habe, können Sie sich gerne bei uns melden!</a:t>
            </a:r>
          </a:p>
          <a:p>
            <a:r>
              <a:rPr lang="de-DE" dirty="0"/>
              <a:t>Am besten schreiben Sie uns eine Mail mit euren Fragen und/oder einer Telefonnummer, unter der wir Sie erreichen können.</a:t>
            </a:r>
          </a:p>
          <a:p>
            <a:r>
              <a:rPr lang="de-DE" dirty="0"/>
              <a:t>Wir melden uns dann entweder direkt telefonisch oder geben Ihnen Zeiten durch, zu denen Sie uns gut erreichen können.</a:t>
            </a:r>
          </a:p>
          <a:p>
            <a:endParaRPr lang="de-DE" dirty="0"/>
          </a:p>
          <a:p>
            <a:r>
              <a:rPr lang="de-DE" dirty="0"/>
              <a:t>Ansprechpartnerin für </a:t>
            </a:r>
            <a:r>
              <a:rPr lang="de-DE" b="1" dirty="0">
                <a:solidFill>
                  <a:srgbClr val="00B0F0"/>
                </a:solidFill>
              </a:rPr>
              <a:t>Französisch</a:t>
            </a:r>
            <a:r>
              <a:rPr lang="de-DE" dirty="0"/>
              <a:t>: Frau </a:t>
            </a:r>
            <a:r>
              <a:rPr lang="de-DE" b="1" dirty="0">
                <a:solidFill>
                  <a:srgbClr val="00B0F0"/>
                </a:solidFill>
              </a:rPr>
              <a:t>Ihle</a:t>
            </a:r>
            <a:r>
              <a:rPr lang="de-DE" dirty="0"/>
              <a:t> – </a:t>
            </a:r>
            <a:r>
              <a:rPr lang="de-DE" dirty="0">
                <a:hlinkClick r:id="rId4"/>
              </a:rPr>
              <a:t>Ihle@khgmettmann.de</a:t>
            </a:r>
            <a:endParaRPr lang="de-DE" dirty="0"/>
          </a:p>
          <a:p>
            <a:r>
              <a:rPr lang="de-DE" dirty="0"/>
              <a:t>Ansprechpartnerin für </a:t>
            </a:r>
            <a:r>
              <a:rPr lang="de-DE" b="1" dirty="0">
                <a:solidFill>
                  <a:srgbClr val="00B050"/>
                </a:solidFill>
              </a:rPr>
              <a:t>Lateinisch</a:t>
            </a:r>
            <a:r>
              <a:rPr lang="de-DE" dirty="0"/>
              <a:t>: Frau </a:t>
            </a:r>
            <a:r>
              <a:rPr lang="de-DE" b="1" dirty="0">
                <a:solidFill>
                  <a:srgbClr val="00B050"/>
                </a:solidFill>
              </a:rPr>
              <a:t>Velsink</a:t>
            </a:r>
            <a:r>
              <a:rPr lang="de-DE" dirty="0"/>
              <a:t> – </a:t>
            </a:r>
            <a:r>
              <a:rPr lang="de-DE" dirty="0">
                <a:solidFill>
                  <a:srgbClr val="00B050"/>
                </a:solidFill>
                <a:hlinkClick r:id="rId5">
                  <a:extLst>
                    <a:ext uri="{A12FA001-AC4F-418D-AE19-62706E023703}">
                      <ahyp:hlinkClr xmlns:ahyp="http://schemas.microsoft.com/office/drawing/2018/hyperlinkcolor" val="tx"/>
                    </a:ext>
                  </a:extLst>
                </a:hlinkClick>
              </a:rPr>
              <a:t>Velsink@khgmettmann.de</a:t>
            </a:r>
            <a:endParaRPr lang="de-DE" dirty="0">
              <a:solidFill>
                <a:srgbClr val="00B050"/>
              </a:solidFill>
            </a:endParaRPr>
          </a:p>
          <a:p>
            <a:endParaRPr lang="de-DE" dirty="0"/>
          </a:p>
          <a:p>
            <a:pPr marL="0" indent="0">
              <a:buNone/>
            </a:pPr>
            <a:endParaRPr lang="de-DE" dirty="0"/>
          </a:p>
        </p:txBody>
      </p:sp>
      <p:pic>
        <p:nvPicPr>
          <p:cNvPr id="4" name="Audio 3">
            <a:hlinkClick r:id="" action="ppaction://media"/>
            <a:extLst>
              <a:ext uri="{FF2B5EF4-FFF2-40B4-BE49-F238E27FC236}">
                <a16:creationId xmlns:a16="http://schemas.microsoft.com/office/drawing/2014/main" id="{A4200967-0BE3-4112-805A-8116465A64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03278521"/>
      </p:ext>
    </p:extLst>
  </p:cSld>
  <p:clrMapOvr>
    <a:masterClrMapping/>
  </p:clrMapOvr>
  <mc:AlternateContent xmlns:mc="http://schemas.openxmlformats.org/markup-compatibility/2006">
    <mc:Choice xmlns:p14="http://schemas.microsoft.com/office/powerpoint/2010/main" Requires="p14">
      <p:transition spd="slow" p14:dur="2000" advTm="60590"/>
    </mc:Choice>
    <mc:Fallback>
      <p:transition spd="slow" advTm="60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mn-lt"/>
              </a:rPr>
              <a:t>Wer, wie und was?</a:t>
            </a:r>
          </a:p>
        </p:txBody>
      </p:sp>
      <p:sp>
        <p:nvSpPr>
          <p:cNvPr id="4" name="Inhaltsplatzhalter 3"/>
          <p:cNvSpPr txBox="1">
            <a:spLocks noGrp="1"/>
          </p:cNvSpPr>
          <p:nvPr>
            <p:ph idx="1"/>
          </p:nvPr>
        </p:nvSpPr>
        <p:spPr>
          <a:xfrm>
            <a:off x="1731962" y="1464129"/>
            <a:ext cx="7852909" cy="3712028"/>
          </a:xfrm>
          <a:prstGeom prst="rect">
            <a:avLst/>
          </a:prstGeom>
          <a:noFill/>
        </p:spPr>
        <p:txBody>
          <a:bodyPr wrap="square" rtlCol="0">
            <a:noAutofit/>
          </a:bodyPr>
          <a:lstStyle/>
          <a:p>
            <a:r>
              <a:rPr lang="de-DE" sz="1600" dirty="0"/>
              <a:t>Die Schüler können mit Französisch und Latein in der </a:t>
            </a:r>
            <a:r>
              <a:rPr lang="de-DE" sz="1600" b="1" dirty="0"/>
              <a:t>7.Klasse</a:t>
            </a:r>
            <a:r>
              <a:rPr lang="de-DE" sz="1600" dirty="0"/>
              <a:t> anfangen.</a:t>
            </a:r>
          </a:p>
          <a:p>
            <a:pPr marL="285750" indent="-285750">
              <a:buFont typeface="Arial" pitchFamily="34" charset="0"/>
              <a:buChar char="•"/>
            </a:pPr>
            <a:endParaRPr lang="de-DE" sz="1600" dirty="0"/>
          </a:p>
          <a:p>
            <a:pPr marL="285750" indent="-285750">
              <a:buFont typeface="Arial" pitchFamily="34" charset="0"/>
              <a:buChar char="•"/>
            </a:pPr>
            <a:r>
              <a:rPr lang="de-DE" sz="1600" dirty="0"/>
              <a:t>7. Klasse</a:t>
            </a:r>
          </a:p>
          <a:p>
            <a:pPr marL="285750" indent="-285750">
              <a:buFont typeface="Arial" pitchFamily="34" charset="0"/>
              <a:buChar char="•"/>
            </a:pPr>
            <a:r>
              <a:rPr lang="de-DE" sz="1600" dirty="0"/>
              <a:t>8. Klasse		</a:t>
            </a:r>
          </a:p>
          <a:p>
            <a:pPr marL="285750" indent="-285750">
              <a:buFont typeface="Arial" pitchFamily="34" charset="0"/>
              <a:buChar char="•"/>
            </a:pPr>
            <a:endParaRPr lang="de-DE" sz="1600" dirty="0"/>
          </a:p>
          <a:p>
            <a:pPr marL="285750" indent="-285750">
              <a:buFont typeface="Arial" pitchFamily="34" charset="0"/>
              <a:buChar char="•"/>
            </a:pPr>
            <a:endParaRPr lang="de-DE" sz="1600" dirty="0"/>
          </a:p>
          <a:p>
            <a:pPr marL="285750" indent="-285750">
              <a:buFont typeface="Arial" pitchFamily="34" charset="0"/>
              <a:buChar char="•"/>
            </a:pPr>
            <a:endParaRPr lang="de-DE" sz="1600" dirty="0"/>
          </a:p>
          <a:p>
            <a:pPr marL="285750" indent="-285750">
              <a:buFont typeface="Arial" pitchFamily="34" charset="0"/>
              <a:buChar char="•"/>
            </a:pPr>
            <a:endParaRPr lang="de-DE" sz="1600" dirty="0"/>
          </a:p>
          <a:p>
            <a:pPr marL="285750" indent="-285750">
              <a:buFont typeface="Arial" pitchFamily="34" charset="0"/>
              <a:buChar char="•"/>
            </a:pPr>
            <a:r>
              <a:rPr lang="de-DE" sz="1600" dirty="0"/>
              <a:t>9. Klasse	</a:t>
            </a:r>
          </a:p>
          <a:p>
            <a:pPr marL="285750" indent="-285750">
              <a:buFont typeface="Arial" pitchFamily="34" charset="0"/>
              <a:buChar char="•"/>
            </a:pPr>
            <a:r>
              <a:rPr lang="de-DE" sz="1600" dirty="0"/>
              <a:t>10. Klasse		</a:t>
            </a:r>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7586" y="2023836"/>
            <a:ext cx="895429" cy="111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7586" y="4143143"/>
            <a:ext cx="1020424" cy="1266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3611320" y="2386318"/>
            <a:ext cx="3012621" cy="369332"/>
          </a:xfrm>
          <a:prstGeom prst="rect">
            <a:avLst/>
          </a:prstGeom>
          <a:noFill/>
        </p:spPr>
        <p:txBody>
          <a:bodyPr wrap="square" rtlCol="0">
            <a:spAutoFit/>
          </a:bodyPr>
          <a:lstStyle/>
          <a:p>
            <a:r>
              <a:rPr lang="de-DE" dirty="0"/>
              <a:t>4 Stunden pro Woche</a:t>
            </a:r>
          </a:p>
        </p:txBody>
      </p:sp>
      <p:sp>
        <p:nvSpPr>
          <p:cNvPr id="9" name="Textfeld 8"/>
          <p:cNvSpPr txBox="1"/>
          <p:nvPr/>
        </p:nvSpPr>
        <p:spPr>
          <a:xfrm>
            <a:off x="3573872" y="4522579"/>
            <a:ext cx="3012621" cy="369332"/>
          </a:xfrm>
          <a:prstGeom prst="rect">
            <a:avLst/>
          </a:prstGeom>
          <a:noFill/>
        </p:spPr>
        <p:txBody>
          <a:bodyPr wrap="square" rtlCol="0">
            <a:spAutoFit/>
          </a:bodyPr>
          <a:lstStyle/>
          <a:p>
            <a:r>
              <a:rPr lang="de-DE" dirty="0"/>
              <a:t>3 Stunden pro Woche</a:t>
            </a:r>
          </a:p>
        </p:txBody>
      </p:sp>
      <p:pic>
        <p:nvPicPr>
          <p:cNvPr id="11" name="Grafik 10">
            <a:hlinkClick r:id="rId6"/>
            <a:extLst>
              <a:ext uri="{FF2B5EF4-FFF2-40B4-BE49-F238E27FC236}">
                <a16:creationId xmlns:a16="http://schemas.microsoft.com/office/drawing/2014/main" id="{8B4C07A3-8314-4FFD-AE2E-B3A984CBDF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48768" y="1876386"/>
            <a:ext cx="1431156" cy="2008389"/>
          </a:xfrm>
          <a:prstGeom prst="rect">
            <a:avLst/>
          </a:prstGeom>
        </p:spPr>
      </p:pic>
      <p:pic>
        <p:nvPicPr>
          <p:cNvPr id="14" name="Grafik 13">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36727" y="1873444"/>
            <a:ext cx="1468348" cy="2011331"/>
          </a:xfrm>
          <a:prstGeom prst="rect">
            <a:avLst/>
          </a:prstGeom>
        </p:spPr>
      </p:pic>
      <p:sp>
        <p:nvSpPr>
          <p:cNvPr id="20" name="Abgerundetes Rechteck 19"/>
          <p:cNvSpPr/>
          <p:nvPr/>
        </p:nvSpPr>
        <p:spPr>
          <a:xfrm>
            <a:off x="7048768" y="3999359"/>
            <a:ext cx="3861707" cy="523220"/>
          </a:xfrm>
          <a:prstGeom prst="roundRect">
            <a:avLst/>
          </a:prstGeom>
          <a:solidFill>
            <a:srgbClr val="FFC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p:cNvSpPr txBox="1"/>
          <p:nvPr/>
        </p:nvSpPr>
        <p:spPr>
          <a:xfrm>
            <a:off x="7001276" y="3999359"/>
            <a:ext cx="3956689" cy="523220"/>
          </a:xfrm>
          <a:prstGeom prst="rect">
            <a:avLst/>
          </a:prstGeom>
          <a:noFill/>
        </p:spPr>
        <p:txBody>
          <a:bodyPr wrap="square" rtlCol="0">
            <a:spAutoFit/>
          </a:bodyPr>
          <a:lstStyle/>
          <a:p>
            <a:pPr algn="ctr"/>
            <a:r>
              <a:rPr lang="de-DE" sz="1400" dirty="0"/>
              <a:t>Durch einen Klick auf das Buch gelangt ihr zu den Verlagsseiten</a:t>
            </a:r>
          </a:p>
        </p:txBody>
      </p:sp>
      <p:pic>
        <p:nvPicPr>
          <p:cNvPr id="5" name="Audio 4">
            <a:hlinkClick r:id="" action="ppaction://media"/>
            <a:extLst>
              <a:ext uri="{FF2B5EF4-FFF2-40B4-BE49-F238E27FC236}">
                <a16:creationId xmlns:a16="http://schemas.microsoft.com/office/drawing/2014/main" id="{68F5C0EC-F4D8-4E0C-9D6C-C44A81296CD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792599974"/>
      </p:ext>
    </p:extLst>
  </p:cSld>
  <p:clrMapOvr>
    <a:masterClrMapping/>
  </p:clrMapOvr>
  <mc:AlternateContent xmlns:mc="http://schemas.openxmlformats.org/markup-compatibility/2006">
    <mc:Choice xmlns:p14="http://schemas.microsoft.com/office/powerpoint/2010/main" Requires="p14">
      <p:transition spd="slow" p14:dur="2000" advTm="55226"/>
    </mc:Choice>
    <mc:Fallback>
      <p:transition spd="slow" advTm="55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42"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4">
                                            <p:txEl>
                                              <p:pRg st="8" end="8"/>
                                            </p:txEl>
                                          </p:spTgt>
                                        </p:tgtEl>
                                        <p:attrNameLst>
                                          <p:attrName>style.visibility</p:attrName>
                                        </p:attrNameLst>
                                      </p:cBhvr>
                                      <p:to>
                                        <p:strVal val="visible"/>
                                      </p:to>
                                    </p:set>
                                    <p:animEffect transition="in" filter="fade">
                                      <p:cBhvr>
                                        <p:cTn id="14" dur="1000"/>
                                        <p:tgtEl>
                                          <p:spTgt spid="4">
                                            <p:txEl>
                                              <p:pRg st="8" end="8"/>
                                            </p:txEl>
                                          </p:spTgt>
                                        </p:tgtEl>
                                      </p:cBhvr>
                                    </p:animEffect>
                                    <p:anim calcmode="lin" valueType="num">
                                      <p:cBhvr>
                                        <p:cTn id="15"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8" end="8"/>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animEffect transition="in" filter="fade">
                                      <p:cBhvr>
                                        <p:cTn id="19" dur="1000"/>
                                        <p:tgtEl>
                                          <p:spTgt spid="4">
                                            <p:txEl>
                                              <p:pRg st="9" end="9"/>
                                            </p:txEl>
                                          </p:spTgt>
                                        </p:tgtEl>
                                      </p:cBhvr>
                                    </p:animEffect>
                                    <p:anim calcmode="lin" valueType="num">
                                      <p:cBhvr>
                                        <p:cTn id="20"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9" end="9"/>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1000"/>
                                        <p:tgtEl>
                                          <p:spTgt spid="4">
                                            <p:txEl>
                                              <p:pRg st="2" end="2"/>
                                            </p:txEl>
                                          </p:spTgt>
                                        </p:tgtEl>
                                      </p:cBhvr>
                                    </p:animEffect>
                                    <p:anim calcmode="lin" valueType="num">
                                      <p:cBhvr>
                                        <p:cTn id="3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1000"/>
                                        <p:tgtEl>
                                          <p:spTgt spid="4">
                                            <p:txEl>
                                              <p:pRg st="3" end="3"/>
                                            </p:txEl>
                                          </p:spTgt>
                                        </p:tgtEl>
                                      </p:cBhvr>
                                    </p:animEffect>
                                    <p:anim calcmode="lin" valueType="num">
                                      <p:cBhvr>
                                        <p:cTn id="3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additive="base">
                                        <p:cTn id="65" dur="500" fill="hold"/>
                                        <p:tgtEl>
                                          <p:spTgt spid="9"/>
                                        </p:tgtEl>
                                        <p:attrNameLst>
                                          <p:attrName>ppt_x</p:attrName>
                                        </p:attrNameLst>
                                      </p:cBhvr>
                                      <p:tavLst>
                                        <p:tav tm="0">
                                          <p:val>
                                            <p:strVal val="#ppt_x"/>
                                          </p:val>
                                        </p:tav>
                                        <p:tav tm="100000">
                                          <p:val>
                                            <p:strVal val="#ppt_x"/>
                                          </p:val>
                                        </p:tav>
                                      </p:tavLst>
                                    </p:anim>
                                    <p:anim calcmode="lin" valueType="num">
                                      <p:cBhvr additive="base">
                                        <p:cTn id="6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5"/>
                </p:tgtEl>
              </p:cMediaNode>
            </p:audio>
          </p:childTnLst>
        </p:cTn>
      </p:par>
    </p:tnLst>
    <p:bldLst>
      <p:bldP spid="8" grpId="0"/>
      <p:bldP spid="9" grpId="0"/>
      <p:bldP spid="20"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F17569E-9809-7B4C-B053-1C947F3DA540}"/>
              </a:ext>
            </a:extLst>
          </p:cNvPr>
          <p:cNvSpPr>
            <a:spLocks noGrp="1"/>
          </p:cNvSpPr>
          <p:nvPr>
            <p:ph idx="1"/>
          </p:nvPr>
        </p:nvSpPr>
        <p:spPr>
          <a:xfrm>
            <a:off x="1323901" y="2052320"/>
            <a:ext cx="4772099" cy="4927600"/>
          </a:xfrm>
        </p:spPr>
        <p:txBody>
          <a:bodyPr>
            <a:normAutofit/>
          </a:bodyPr>
          <a:lstStyle/>
          <a:p>
            <a:pPr marL="0" indent="0">
              <a:lnSpc>
                <a:spcPct val="90000"/>
              </a:lnSpc>
              <a:buFont typeface="Wingdings 3" charset="2"/>
              <a:buNone/>
            </a:pPr>
            <a:r>
              <a:rPr lang="de-DE" b="1" i="1" dirty="0">
                <a:solidFill>
                  <a:srgbClr val="000000"/>
                </a:solidFill>
              </a:rPr>
              <a:t>Die Oberstufe</a:t>
            </a:r>
            <a:r>
              <a:rPr lang="de-DE" i="1" dirty="0">
                <a:solidFill>
                  <a:srgbClr val="000000"/>
                </a:solidFill>
              </a:rPr>
              <a:t>:</a:t>
            </a:r>
          </a:p>
          <a:p>
            <a:pPr marL="0" indent="0">
              <a:lnSpc>
                <a:spcPct val="90000"/>
              </a:lnSpc>
              <a:buFont typeface="Wingdings 3" charset="2"/>
              <a:buNone/>
            </a:pPr>
            <a:endParaRPr lang="de-DE" sz="1400" i="1" dirty="0">
              <a:solidFill>
                <a:srgbClr val="000000"/>
              </a:solidFill>
            </a:endParaRPr>
          </a:p>
          <a:p>
            <a:pPr>
              <a:lnSpc>
                <a:spcPct val="90000"/>
              </a:lnSpc>
            </a:pPr>
            <a:r>
              <a:rPr lang="de-DE" sz="1500" dirty="0">
                <a:solidFill>
                  <a:srgbClr val="000000"/>
                </a:solidFill>
              </a:rPr>
              <a:t>Einführungsphase (11. Klasse):</a:t>
            </a:r>
          </a:p>
          <a:p>
            <a:pPr>
              <a:lnSpc>
                <a:spcPct val="90000"/>
              </a:lnSpc>
            </a:pPr>
            <a:endParaRPr lang="de-DE" sz="1500" dirty="0">
              <a:solidFill>
                <a:srgbClr val="000000"/>
              </a:solidFill>
            </a:endParaRPr>
          </a:p>
          <a:p>
            <a:pPr lvl="1">
              <a:lnSpc>
                <a:spcPct val="90000"/>
              </a:lnSpc>
            </a:pPr>
            <a:r>
              <a:rPr lang="de-DE" sz="1500" dirty="0">
                <a:solidFill>
                  <a:srgbClr val="000000"/>
                </a:solidFill>
              </a:rPr>
              <a:t>3 Stunden / Woche</a:t>
            </a:r>
          </a:p>
          <a:p>
            <a:pPr lvl="1">
              <a:lnSpc>
                <a:spcPct val="90000"/>
              </a:lnSpc>
            </a:pPr>
            <a:endParaRPr lang="de-DE" sz="1500" dirty="0">
              <a:solidFill>
                <a:srgbClr val="000000"/>
              </a:solidFill>
            </a:endParaRPr>
          </a:p>
          <a:p>
            <a:pPr>
              <a:lnSpc>
                <a:spcPct val="90000"/>
              </a:lnSpc>
            </a:pPr>
            <a:r>
              <a:rPr lang="de-DE" sz="1500" dirty="0">
                <a:solidFill>
                  <a:srgbClr val="000000"/>
                </a:solidFill>
              </a:rPr>
              <a:t>Qualifikationsphase (12. und 13. Klasse):</a:t>
            </a:r>
          </a:p>
          <a:p>
            <a:pPr marL="457200" lvl="1" indent="0">
              <a:lnSpc>
                <a:spcPct val="90000"/>
              </a:lnSpc>
              <a:buFont typeface="Wingdings 3" charset="2"/>
              <a:buNone/>
            </a:pPr>
            <a:endParaRPr lang="de-DE" sz="1500" dirty="0">
              <a:solidFill>
                <a:srgbClr val="000000"/>
              </a:solidFill>
            </a:endParaRPr>
          </a:p>
          <a:p>
            <a:pPr lvl="1">
              <a:lnSpc>
                <a:spcPct val="90000"/>
              </a:lnSpc>
              <a:tabLst>
                <a:tab pos="2419350" algn="l"/>
              </a:tabLst>
            </a:pPr>
            <a:r>
              <a:rPr lang="de-DE" sz="1500" dirty="0">
                <a:solidFill>
                  <a:srgbClr val="000000"/>
                </a:solidFill>
              </a:rPr>
              <a:t>Grundkurs 	</a:t>
            </a:r>
            <a:r>
              <a:rPr lang="de-DE" sz="1500" dirty="0">
                <a:solidFill>
                  <a:srgbClr val="000000"/>
                </a:solidFill>
                <a:sym typeface="Wingdings" pitchFamily="2" charset="2"/>
              </a:rPr>
              <a:t>   3 Stunden / Woche</a:t>
            </a:r>
          </a:p>
          <a:p>
            <a:pPr lvl="1">
              <a:lnSpc>
                <a:spcPct val="90000"/>
              </a:lnSpc>
              <a:tabLst>
                <a:tab pos="2419350" algn="l"/>
              </a:tabLst>
            </a:pPr>
            <a:r>
              <a:rPr lang="de-DE" sz="1500" dirty="0">
                <a:solidFill>
                  <a:srgbClr val="000000"/>
                </a:solidFill>
                <a:sym typeface="Wingdings" pitchFamily="2" charset="2"/>
              </a:rPr>
              <a:t>Leistungskurs 	   5 Stunden / Woche</a:t>
            </a:r>
          </a:p>
          <a:p>
            <a:pPr lvl="1">
              <a:lnSpc>
                <a:spcPct val="90000"/>
              </a:lnSpc>
            </a:pPr>
            <a:endParaRPr lang="de-DE" sz="1400" dirty="0">
              <a:solidFill>
                <a:srgbClr val="000000"/>
              </a:solidFill>
            </a:endParaRPr>
          </a:p>
          <a:p>
            <a:pPr lvl="1">
              <a:lnSpc>
                <a:spcPct val="90000"/>
              </a:lnSpc>
            </a:pPr>
            <a:endParaRPr lang="de-DE" sz="1400" dirty="0">
              <a:solidFill>
                <a:srgbClr val="000000"/>
              </a:solidFill>
            </a:endParaRPr>
          </a:p>
          <a:p>
            <a:pPr lvl="1">
              <a:lnSpc>
                <a:spcPct val="90000"/>
              </a:lnSpc>
            </a:pPr>
            <a:endParaRPr lang="de-DE" sz="1400" dirty="0">
              <a:solidFill>
                <a:srgbClr val="000000"/>
              </a:solidFill>
            </a:endParaRPr>
          </a:p>
        </p:txBody>
      </p:sp>
      <p:sp>
        <p:nvSpPr>
          <p:cNvPr id="62" name="Rectangle 64">
            <a:extLst>
              <a:ext uri="{FF2B5EF4-FFF2-40B4-BE49-F238E27FC236}">
                <a16:creationId xmlns:a16="http://schemas.microsoft.com/office/drawing/2014/main" id="{4118F38C-C236-45FB-B680-7D17610109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6040" y="645106"/>
            <a:ext cx="5451627" cy="5247747"/>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fik 8">
            <a:extLst>
              <a:ext uri="{FF2B5EF4-FFF2-40B4-BE49-F238E27FC236}">
                <a16:creationId xmlns:a16="http://schemas.microsoft.com/office/drawing/2014/main" id="{02F73B65-DA75-294E-B991-F765524B6029}"/>
              </a:ext>
            </a:extLst>
          </p:cNvPr>
          <p:cNvPicPr>
            <a:picLocks noChangeAspect="1"/>
          </p:cNvPicPr>
          <p:nvPr/>
        </p:nvPicPr>
        <p:blipFill rotWithShape="1">
          <a:blip r:embed="rId4">
            <a:extLst>
              <a:ext uri="{28A0092B-C50C-407E-A947-70E740481C1C}">
                <a14:useLocalDpi xmlns:a14="http://schemas.microsoft.com/office/drawing/2010/main" val="0"/>
              </a:ext>
            </a:extLst>
          </a:blip>
          <a:srcRect t="4804" r="-2" b="30799"/>
          <a:stretch/>
        </p:blipFill>
        <p:spPr>
          <a:xfrm>
            <a:off x="6184784" y="774483"/>
            <a:ext cx="2479483" cy="1596681"/>
          </a:xfrm>
          <a:prstGeom prst="rect">
            <a:avLst/>
          </a:prstGeom>
        </p:spPr>
      </p:pic>
      <p:pic>
        <p:nvPicPr>
          <p:cNvPr id="7" name="Grafik 6">
            <a:extLst>
              <a:ext uri="{FF2B5EF4-FFF2-40B4-BE49-F238E27FC236}">
                <a16:creationId xmlns:a16="http://schemas.microsoft.com/office/drawing/2014/main" id="{0848955C-40F3-F342-BB28-30ED3CD0AA77}"/>
              </a:ext>
            </a:extLst>
          </p:cNvPr>
          <p:cNvPicPr>
            <a:picLocks noChangeAspect="1"/>
          </p:cNvPicPr>
          <p:nvPr/>
        </p:nvPicPr>
        <p:blipFill rotWithShape="1">
          <a:blip r:embed="rId5">
            <a:extLst>
              <a:ext uri="{28A0092B-C50C-407E-A947-70E740481C1C}">
                <a14:useLocalDpi xmlns:a14="http://schemas.microsoft.com/office/drawing/2010/main" val="0"/>
              </a:ext>
            </a:extLst>
          </a:blip>
          <a:srcRect r="4" b="16207"/>
          <a:stretch/>
        </p:blipFill>
        <p:spPr>
          <a:xfrm>
            <a:off x="6184783" y="2466131"/>
            <a:ext cx="2479483" cy="1556280"/>
          </a:xfrm>
          <a:prstGeom prst="rect">
            <a:avLst/>
          </a:prstGeom>
        </p:spPr>
      </p:pic>
      <p:pic>
        <p:nvPicPr>
          <p:cNvPr id="6" name="Grafik 5">
            <a:extLst>
              <a:ext uri="{FF2B5EF4-FFF2-40B4-BE49-F238E27FC236}">
                <a16:creationId xmlns:a16="http://schemas.microsoft.com/office/drawing/2014/main" id="{74674A6D-3807-E547-BCC0-A31DCA71F90E}"/>
              </a:ext>
            </a:extLst>
          </p:cNvPr>
          <p:cNvPicPr>
            <a:picLocks noChangeAspect="1"/>
          </p:cNvPicPr>
          <p:nvPr/>
        </p:nvPicPr>
        <p:blipFill rotWithShape="1">
          <a:blip r:embed="rId6">
            <a:extLst>
              <a:ext uri="{28A0092B-C50C-407E-A947-70E740481C1C}">
                <a14:useLocalDpi xmlns:a14="http://schemas.microsoft.com/office/drawing/2010/main" val="0"/>
              </a:ext>
            </a:extLst>
          </a:blip>
          <a:srcRect t="6037" r="-2" b="-2"/>
          <a:stretch/>
        </p:blipFill>
        <p:spPr>
          <a:xfrm>
            <a:off x="8925579" y="820789"/>
            <a:ext cx="2479483" cy="1550375"/>
          </a:xfrm>
          <a:prstGeom prst="rect">
            <a:avLst/>
          </a:prstGeom>
        </p:spPr>
      </p:pic>
      <p:sp>
        <p:nvSpPr>
          <p:cNvPr id="10" name="Titel 1">
            <a:extLst>
              <a:ext uri="{FF2B5EF4-FFF2-40B4-BE49-F238E27FC236}">
                <a16:creationId xmlns:a16="http://schemas.microsoft.com/office/drawing/2014/main" id="{C5026507-4C93-41C3-AB91-182DEAA1C380}"/>
              </a:ext>
            </a:extLst>
          </p:cNvPr>
          <p:cNvSpPr>
            <a:spLocks noGrp="1"/>
          </p:cNvSpPr>
          <p:nvPr>
            <p:ph type="title"/>
          </p:nvPr>
        </p:nvSpPr>
        <p:spPr>
          <a:xfrm>
            <a:off x="1683956" y="676509"/>
            <a:ext cx="4368223" cy="999891"/>
          </a:xfrm>
        </p:spPr>
        <p:txBody>
          <a:bodyPr/>
          <a:lstStyle/>
          <a:p>
            <a:r>
              <a:rPr lang="de-DE" dirty="0">
                <a:latin typeface="+mn-lt"/>
              </a:rPr>
              <a:t>Wer, wie und was?</a:t>
            </a:r>
          </a:p>
        </p:txBody>
      </p:sp>
      <p:pic>
        <p:nvPicPr>
          <p:cNvPr id="1026" name="Picture 2" descr="Ernst Klett Verlag - P. Ovidius Naso: Metamorphoses Produktdetails">
            <a:extLst>
              <a:ext uri="{FF2B5EF4-FFF2-40B4-BE49-F238E27FC236}">
                <a16:creationId xmlns:a16="http://schemas.microsoft.com/office/drawing/2014/main" id="{67719916-2235-4467-8566-447BE2BD5A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24321" y="2481198"/>
            <a:ext cx="2322111" cy="3299842"/>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descr="Ein Bild, das Gebäude, Bastion, Stein, Bogen enthält.&#10;&#10;Automatisch generierte Beschreibung">
            <a:extLst>
              <a:ext uri="{FF2B5EF4-FFF2-40B4-BE49-F238E27FC236}">
                <a16:creationId xmlns:a16="http://schemas.microsoft.com/office/drawing/2014/main" id="{60B79EE5-677F-4017-8FE2-1D048A18FB33}"/>
              </a:ext>
            </a:extLst>
          </p:cNvPr>
          <p:cNvPicPr>
            <a:picLocks noChangeAspect="1"/>
          </p:cNvPicPr>
          <p:nvPr/>
        </p:nvPicPr>
        <p:blipFill rotWithShape="1">
          <a:blip r:embed="rId8"/>
          <a:srcRect b="7378"/>
          <a:stretch/>
        </p:blipFill>
        <p:spPr>
          <a:xfrm>
            <a:off x="6184783" y="4058635"/>
            <a:ext cx="2479483" cy="1722405"/>
          </a:xfrm>
          <a:prstGeom prst="rect">
            <a:avLst/>
          </a:prstGeom>
        </p:spPr>
      </p:pic>
      <p:pic>
        <p:nvPicPr>
          <p:cNvPr id="4" name="Audio 3">
            <a:hlinkClick r:id="" action="ppaction://media"/>
            <a:extLst>
              <a:ext uri="{FF2B5EF4-FFF2-40B4-BE49-F238E27FC236}">
                <a16:creationId xmlns:a16="http://schemas.microsoft.com/office/drawing/2014/main" id="{F087C1EB-08F1-4AC4-BE91-262CF47C6CA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28620747"/>
      </p:ext>
    </p:extLst>
  </p:cSld>
  <p:clrMapOvr>
    <a:masterClrMapping/>
  </p:clrMapOvr>
  <mc:AlternateContent xmlns:mc="http://schemas.openxmlformats.org/markup-compatibility/2006">
    <mc:Choice xmlns:p14="http://schemas.microsoft.com/office/powerpoint/2010/main" Requires="p14">
      <p:transition spd="slow" p14:dur="2000" advTm="62100"/>
    </mc:Choice>
    <mc:Fallback>
      <p:transition spd="slow" advTm="62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p:cNvSpPr txBox="1"/>
          <p:nvPr/>
        </p:nvSpPr>
        <p:spPr>
          <a:xfrm>
            <a:off x="3106063" y="6193385"/>
            <a:ext cx="2893709" cy="400110"/>
          </a:xfrm>
          <a:prstGeom prst="rect">
            <a:avLst/>
          </a:prstGeom>
          <a:noFill/>
        </p:spPr>
        <p:txBody>
          <a:bodyPr wrap="square" rtlCol="0">
            <a:spAutoFit/>
          </a:bodyPr>
          <a:lstStyle/>
          <a:p>
            <a:r>
              <a:rPr lang="de-DE" sz="2000" b="1" spc="100" dirty="0">
                <a:effectLst>
                  <a:outerShdw blurRad="38100" dist="38100" dir="2700000" algn="tl">
                    <a:srgbClr val="000000">
                      <a:alpha val="43137"/>
                    </a:srgbClr>
                  </a:outerShdw>
                </a:effectLst>
              </a:rPr>
              <a:t>ca. 8. Jh. vor Chr.</a:t>
            </a:r>
          </a:p>
        </p:txBody>
      </p:sp>
      <p:sp>
        <p:nvSpPr>
          <p:cNvPr id="19" name="Textfeld 18"/>
          <p:cNvSpPr txBox="1"/>
          <p:nvPr/>
        </p:nvSpPr>
        <p:spPr>
          <a:xfrm>
            <a:off x="8472264" y="1116022"/>
            <a:ext cx="2411760" cy="461665"/>
          </a:xfrm>
          <a:prstGeom prst="rect">
            <a:avLst/>
          </a:prstGeom>
          <a:noFill/>
        </p:spPr>
        <p:txBody>
          <a:bodyPr wrap="square" rtlCol="0">
            <a:spAutoFit/>
          </a:bodyPr>
          <a:lstStyle/>
          <a:p>
            <a:pPr algn="ctr"/>
            <a:r>
              <a:rPr lang="de-DE" sz="2400" b="1" spc="100" dirty="0">
                <a:effectLst>
                  <a:outerShdw blurRad="38100" dist="38100" dir="2700000" algn="tl">
                    <a:srgbClr val="000000">
                      <a:alpha val="43137"/>
                    </a:srgbClr>
                  </a:outerShdw>
                </a:effectLst>
              </a:rPr>
              <a:t>HEUTE!</a:t>
            </a:r>
          </a:p>
        </p:txBody>
      </p:sp>
      <p:sp>
        <p:nvSpPr>
          <p:cNvPr id="3" name="Titel 2"/>
          <p:cNvSpPr>
            <a:spLocks noGrp="1"/>
          </p:cNvSpPr>
          <p:nvPr>
            <p:ph type="title"/>
          </p:nvPr>
        </p:nvSpPr>
        <p:spPr>
          <a:xfrm>
            <a:off x="1676635" y="388199"/>
            <a:ext cx="9324748" cy="1280890"/>
          </a:xfrm>
        </p:spPr>
        <p:txBody>
          <a:bodyPr/>
          <a:lstStyle/>
          <a:p>
            <a:r>
              <a:rPr lang="de-DE" dirty="0"/>
              <a:t>Ganz schön weit weg und doch so nah!</a:t>
            </a:r>
          </a:p>
        </p:txBody>
      </p:sp>
      <p:pic>
        <p:nvPicPr>
          <p:cNvPr id="4" name="Grafik 3" descr="Fußabdrücke mit einfarbiger Füllung">
            <a:extLst>
              <a:ext uri="{FF2B5EF4-FFF2-40B4-BE49-F238E27FC236}">
                <a16:creationId xmlns:a16="http://schemas.microsoft.com/office/drawing/2014/main" id="{A201D878-BB9E-44D7-A9C7-9B0D457367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461361">
            <a:off x="6700681" y="2337032"/>
            <a:ext cx="1084342" cy="1084342"/>
          </a:xfrm>
          <a:prstGeom prst="rect">
            <a:avLst/>
          </a:prstGeom>
        </p:spPr>
      </p:pic>
      <p:pic>
        <p:nvPicPr>
          <p:cNvPr id="11" name="Grafik 10" descr="Fußabdrücke mit einfarbiger Füllung">
            <a:extLst>
              <a:ext uri="{FF2B5EF4-FFF2-40B4-BE49-F238E27FC236}">
                <a16:creationId xmlns:a16="http://schemas.microsoft.com/office/drawing/2014/main" id="{9B4AF179-6C53-41C8-97E1-C919ED650C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461361">
            <a:off x="5173791" y="3295693"/>
            <a:ext cx="1029142" cy="1029142"/>
          </a:xfrm>
          <a:prstGeom prst="rect">
            <a:avLst/>
          </a:prstGeom>
        </p:spPr>
      </p:pic>
      <p:pic>
        <p:nvPicPr>
          <p:cNvPr id="12" name="Grafik 11" descr="Fußabdrücke mit einfarbiger Füllung">
            <a:extLst>
              <a:ext uri="{FF2B5EF4-FFF2-40B4-BE49-F238E27FC236}">
                <a16:creationId xmlns:a16="http://schemas.microsoft.com/office/drawing/2014/main" id="{4953F56B-6228-40BC-8B2C-77071F89EB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461361">
            <a:off x="3731177" y="4297164"/>
            <a:ext cx="1152649" cy="1152649"/>
          </a:xfrm>
          <a:prstGeom prst="rect">
            <a:avLst/>
          </a:prstGeom>
        </p:spPr>
      </p:pic>
      <p:pic>
        <p:nvPicPr>
          <p:cNvPr id="13" name="Grafik 12" descr="Fußabdrücke mit einfarbiger Füllung">
            <a:extLst>
              <a:ext uri="{FF2B5EF4-FFF2-40B4-BE49-F238E27FC236}">
                <a16:creationId xmlns:a16="http://schemas.microsoft.com/office/drawing/2014/main" id="{031E4B3D-7F91-468B-A723-9670459E25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461361">
            <a:off x="2142755" y="5187719"/>
            <a:ext cx="1063611" cy="1063611"/>
          </a:xfrm>
          <a:prstGeom prst="rect">
            <a:avLst/>
          </a:prstGeom>
        </p:spPr>
      </p:pic>
      <p:pic>
        <p:nvPicPr>
          <p:cNvPr id="18" name="Grafik 17" descr="Fußabdrücke mit einfarbiger Füllung">
            <a:extLst>
              <a:ext uri="{FF2B5EF4-FFF2-40B4-BE49-F238E27FC236}">
                <a16:creationId xmlns:a16="http://schemas.microsoft.com/office/drawing/2014/main" id="{EB826BB9-DD82-484E-A79D-42E8C9F171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461361">
            <a:off x="8051602" y="1349360"/>
            <a:ext cx="1135997" cy="1135997"/>
          </a:xfrm>
          <a:prstGeom prst="rect">
            <a:avLst/>
          </a:prstGeom>
        </p:spPr>
      </p:pic>
      <p:pic>
        <p:nvPicPr>
          <p:cNvPr id="2" name="Audio 1">
            <a:hlinkClick r:id="" action="ppaction://media"/>
            <a:extLst>
              <a:ext uri="{FF2B5EF4-FFF2-40B4-BE49-F238E27FC236}">
                <a16:creationId xmlns:a16="http://schemas.microsoft.com/office/drawing/2014/main" id="{04882183-ED36-4127-90C0-BCB16413C08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950173627"/>
      </p:ext>
    </p:extLst>
  </p:cSld>
  <p:clrMapOvr>
    <a:masterClrMapping/>
  </p:clrMapOvr>
  <mc:AlternateContent xmlns:mc="http://schemas.openxmlformats.org/markup-compatibility/2006">
    <mc:Choice xmlns:p14="http://schemas.microsoft.com/office/powerpoint/2010/main" Requires="p14">
      <p:transition spd="slow" p14:dur="2000" advTm="28338"/>
    </mc:Choice>
    <mc:Fallback>
      <p:transition spd="slow" advTm="28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15"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192" name="Group 191">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93"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94"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95"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96"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97"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98"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9"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0"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1"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2"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3"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4"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05" name="Group 204">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06"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07"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08"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09"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10"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11"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12"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13"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14"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15"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6"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17"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18" name="Rectangle 217">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19" name="Freeform 6">
            <a:extLst>
              <a:ext uri="{FF2B5EF4-FFF2-40B4-BE49-F238E27FC236}">
                <a16:creationId xmlns:a16="http://schemas.microsoft.com/office/drawing/2014/main" id="{76CB6AE4-A444-41E5-A744-47F048A15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220" name="Rectangle 219">
            <a:extLst>
              <a:ext uri="{FF2B5EF4-FFF2-40B4-BE49-F238E27FC236}">
                <a16:creationId xmlns:a16="http://schemas.microsoft.com/office/drawing/2014/main" id="{A922CC7D-9AB0-495B-8AEC-81B7CDEE1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001EF6D3-851E-4B24-A9CD-D38CA18A5B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22" name="Freeform 11">
              <a:extLst>
                <a:ext uri="{FF2B5EF4-FFF2-40B4-BE49-F238E27FC236}">
                  <a16:creationId xmlns:a16="http://schemas.microsoft.com/office/drawing/2014/main" id="{34C02ECD-F75C-45DF-A249-716AE4455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23" name="Freeform 12">
              <a:extLst>
                <a:ext uri="{FF2B5EF4-FFF2-40B4-BE49-F238E27FC236}">
                  <a16:creationId xmlns:a16="http://schemas.microsoft.com/office/drawing/2014/main" id="{11648B16-4A94-4F3F-B47F-F0C334287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24" name="Freeform 13">
              <a:extLst>
                <a:ext uri="{FF2B5EF4-FFF2-40B4-BE49-F238E27FC236}">
                  <a16:creationId xmlns:a16="http://schemas.microsoft.com/office/drawing/2014/main" id="{37B30A17-8AF2-443F-A549-420892746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25" name="Freeform 14">
              <a:extLst>
                <a:ext uri="{FF2B5EF4-FFF2-40B4-BE49-F238E27FC236}">
                  <a16:creationId xmlns:a16="http://schemas.microsoft.com/office/drawing/2014/main" id="{899AF856-9FE0-41D3-AE38-0028650E5D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26" name="Freeform 15">
              <a:extLst>
                <a:ext uri="{FF2B5EF4-FFF2-40B4-BE49-F238E27FC236}">
                  <a16:creationId xmlns:a16="http://schemas.microsoft.com/office/drawing/2014/main" id="{0AA03574-BAE0-48F0-AFFD-7FE53A80A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27" name="Freeform 16">
              <a:extLst>
                <a:ext uri="{FF2B5EF4-FFF2-40B4-BE49-F238E27FC236}">
                  <a16:creationId xmlns:a16="http://schemas.microsoft.com/office/drawing/2014/main" id="{E5C11F0E-3CE3-4AA3-8903-97F7B6E77E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28" name="Freeform 17">
              <a:extLst>
                <a:ext uri="{FF2B5EF4-FFF2-40B4-BE49-F238E27FC236}">
                  <a16:creationId xmlns:a16="http://schemas.microsoft.com/office/drawing/2014/main" id="{0084F2D6-47B1-4245-9971-C28AB2991F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29" name="Freeform 18">
              <a:extLst>
                <a:ext uri="{FF2B5EF4-FFF2-40B4-BE49-F238E27FC236}">
                  <a16:creationId xmlns:a16="http://schemas.microsoft.com/office/drawing/2014/main" id="{5ED0731E-418A-460F-A64A-D885C733A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30" name="Freeform 19">
              <a:extLst>
                <a:ext uri="{FF2B5EF4-FFF2-40B4-BE49-F238E27FC236}">
                  <a16:creationId xmlns:a16="http://schemas.microsoft.com/office/drawing/2014/main" id="{CA7B555A-665D-4AF0-BE1D-FD9FD5518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31" name="Freeform 20">
              <a:extLst>
                <a:ext uri="{FF2B5EF4-FFF2-40B4-BE49-F238E27FC236}">
                  <a16:creationId xmlns:a16="http://schemas.microsoft.com/office/drawing/2014/main" id="{76639BB9-DC72-4905-B646-14612CA4C4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32" name="Freeform 21">
              <a:extLst>
                <a:ext uri="{FF2B5EF4-FFF2-40B4-BE49-F238E27FC236}">
                  <a16:creationId xmlns:a16="http://schemas.microsoft.com/office/drawing/2014/main" id="{33F5F41C-CB34-4D75-A726-A6A1468CC3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3" name="Freeform 22">
              <a:extLst>
                <a:ext uri="{FF2B5EF4-FFF2-40B4-BE49-F238E27FC236}">
                  <a16:creationId xmlns:a16="http://schemas.microsoft.com/office/drawing/2014/main" id="{4ECB3308-01BD-41F1-96DE-633B57C7EB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sp>
        <p:nvSpPr>
          <p:cNvPr id="3" name="Titel 2"/>
          <p:cNvSpPr>
            <a:spLocks noGrp="1"/>
          </p:cNvSpPr>
          <p:nvPr>
            <p:ph type="title"/>
          </p:nvPr>
        </p:nvSpPr>
        <p:spPr>
          <a:xfrm>
            <a:off x="2083323" y="5425464"/>
            <a:ext cx="9661637" cy="1162423"/>
          </a:xfrm>
        </p:spPr>
        <p:txBody>
          <a:bodyPr vert="horz" lIns="91440" tIns="45720" rIns="91440" bIns="45720" rtlCol="0" anchor="b">
            <a:normAutofit/>
          </a:bodyPr>
          <a:lstStyle/>
          <a:p>
            <a:pPr>
              <a:lnSpc>
                <a:spcPct val="90000"/>
              </a:lnSpc>
            </a:pPr>
            <a:r>
              <a:rPr lang="en-US" sz="3800" dirty="0"/>
              <a:t>Ganz </a:t>
            </a:r>
            <a:r>
              <a:rPr lang="en-US" sz="3800" dirty="0" err="1"/>
              <a:t>schön</a:t>
            </a:r>
            <a:r>
              <a:rPr lang="en-US" sz="3800" dirty="0"/>
              <a:t> </a:t>
            </a:r>
            <a:r>
              <a:rPr lang="en-US" sz="3800" dirty="0" err="1"/>
              <a:t>weit</a:t>
            </a:r>
            <a:r>
              <a:rPr lang="en-US" sz="3800" dirty="0"/>
              <a:t> </a:t>
            </a:r>
            <a:r>
              <a:rPr lang="en-US" sz="3800" dirty="0" err="1"/>
              <a:t>weg</a:t>
            </a:r>
            <a:r>
              <a:rPr lang="en-US" sz="3800" dirty="0"/>
              <a:t> und </a:t>
            </a:r>
            <a:r>
              <a:rPr lang="en-US" sz="3800" dirty="0" err="1"/>
              <a:t>doch</a:t>
            </a:r>
            <a:r>
              <a:rPr lang="en-US" sz="3800" dirty="0"/>
              <a:t> so nah!</a:t>
            </a:r>
          </a:p>
        </p:txBody>
      </p:sp>
      <p:grpSp>
        <p:nvGrpSpPr>
          <p:cNvPr id="234" name="Group 233">
            <a:extLst>
              <a:ext uri="{FF2B5EF4-FFF2-40B4-BE49-F238E27FC236}">
                <a16:creationId xmlns:a16="http://schemas.microsoft.com/office/drawing/2014/main" id="{84A5389E-FAF0-49F8-B7DE-5DB1D39A43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5" name="Freeform 27">
              <a:extLst>
                <a:ext uri="{FF2B5EF4-FFF2-40B4-BE49-F238E27FC236}">
                  <a16:creationId xmlns:a16="http://schemas.microsoft.com/office/drawing/2014/main" id="{38290ECD-2C1E-41E9-B72C-8A74E6A4D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36" name="Freeform 28">
              <a:extLst>
                <a:ext uri="{FF2B5EF4-FFF2-40B4-BE49-F238E27FC236}">
                  <a16:creationId xmlns:a16="http://schemas.microsoft.com/office/drawing/2014/main" id="{D4262E79-CD33-402B-8B11-B973D22F2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37" name="Freeform 29">
              <a:extLst>
                <a:ext uri="{FF2B5EF4-FFF2-40B4-BE49-F238E27FC236}">
                  <a16:creationId xmlns:a16="http://schemas.microsoft.com/office/drawing/2014/main" id="{D4E66077-E4B7-4D37-AAC4-0F2BDF92F3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38" name="Freeform 30">
              <a:extLst>
                <a:ext uri="{FF2B5EF4-FFF2-40B4-BE49-F238E27FC236}">
                  <a16:creationId xmlns:a16="http://schemas.microsoft.com/office/drawing/2014/main" id="{C1CA20B0-9D1B-4696-8843-E29F303F5F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39" name="Freeform 31">
              <a:extLst>
                <a:ext uri="{FF2B5EF4-FFF2-40B4-BE49-F238E27FC236}">
                  <a16:creationId xmlns:a16="http://schemas.microsoft.com/office/drawing/2014/main" id="{8D6F844C-835B-426A-B64E-08FFD6F25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40" name="Freeform 32">
              <a:extLst>
                <a:ext uri="{FF2B5EF4-FFF2-40B4-BE49-F238E27FC236}">
                  <a16:creationId xmlns:a16="http://schemas.microsoft.com/office/drawing/2014/main" id="{0FA43E74-9BE8-4976-92B5-EAE1CE13D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41" name="Freeform 33">
              <a:extLst>
                <a:ext uri="{FF2B5EF4-FFF2-40B4-BE49-F238E27FC236}">
                  <a16:creationId xmlns:a16="http://schemas.microsoft.com/office/drawing/2014/main" id="{9ACB84C5-04AD-4802-B5BD-57BDC91F7A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42" name="Freeform 34">
              <a:extLst>
                <a:ext uri="{FF2B5EF4-FFF2-40B4-BE49-F238E27FC236}">
                  <a16:creationId xmlns:a16="http://schemas.microsoft.com/office/drawing/2014/main" id="{800BB42D-795C-4D34-B0C0-48C6DCAA5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43" name="Freeform 35">
              <a:extLst>
                <a:ext uri="{FF2B5EF4-FFF2-40B4-BE49-F238E27FC236}">
                  <a16:creationId xmlns:a16="http://schemas.microsoft.com/office/drawing/2014/main" id="{F053FFBE-8DFA-4F0C-8654-84B82FF44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44" name="Freeform 36">
              <a:extLst>
                <a:ext uri="{FF2B5EF4-FFF2-40B4-BE49-F238E27FC236}">
                  <a16:creationId xmlns:a16="http://schemas.microsoft.com/office/drawing/2014/main" id="{CF5AB1EE-3C75-41FC-BAC6-83222999D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45" name="Freeform 37">
              <a:extLst>
                <a:ext uri="{FF2B5EF4-FFF2-40B4-BE49-F238E27FC236}">
                  <a16:creationId xmlns:a16="http://schemas.microsoft.com/office/drawing/2014/main" id="{5EB7AD58-332B-4EA3-9386-08FD9554B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46" name="Freeform 38">
              <a:extLst>
                <a:ext uri="{FF2B5EF4-FFF2-40B4-BE49-F238E27FC236}">
                  <a16:creationId xmlns:a16="http://schemas.microsoft.com/office/drawing/2014/main" id="{60F8A3C2-0BFB-44EE-9532-B1FE64632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47" name="Rectangle 246">
            <a:extLst>
              <a:ext uri="{FF2B5EF4-FFF2-40B4-BE49-F238E27FC236}">
                <a16:creationId xmlns:a16="http://schemas.microsoft.com/office/drawing/2014/main" id="{AA4E6AA2-BEA6-4D9C-940A-56C57341D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pic>
        <p:nvPicPr>
          <p:cNvPr id="8193" name="Picture 1"/>
          <p:cNvPicPr>
            <a:picLocks noChangeAspect="1" noChangeArrowheads="1"/>
          </p:cNvPicPr>
          <p:nvPr/>
        </p:nvPicPr>
        <p:blipFill rotWithShape="1">
          <a:blip r:embed="rId5">
            <a:extLst>
              <a:ext uri="{28A0092B-C50C-407E-A947-70E740481C1C}">
                <a14:useLocalDpi xmlns:a14="http://schemas.microsoft.com/office/drawing/2010/main" val="0"/>
              </a:ext>
            </a:extLst>
          </a:blip>
          <a:srcRect l="21062" t="20400" r="19771" b="7808"/>
          <a:stretch/>
        </p:blipFill>
        <p:spPr bwMode="auto">
          <a:xfrm>
            <a:off x="3658541" y="-14758"/>
            <a:ext cx="8504991" cy="580487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8" name="Freeform 33">
            <a:extLst>
              <a:ext uri="{FF2B5EF4-FFF2-40B4-BE49-F238E27FC236}">
                <a16:creationId xmlns:a16="http://schemas.microsoft.com/office/drawing/2014/main" id="{ED642ED3-CFED-4142-8502-CCC1994470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753578"/>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cxnSp>
        <p:nvCxnSpPr>
          <p:cNvPr id="4" name="Gerade Verbindung mit Pfeil 3">
            <a:extLst>
              <a:ext uri="{FF2B5EF4-FFF2-40B4-BE49-F238E27FC236}">
                <a16:creationId xmlns:a16="http://schemas.microsoft.com/office/drawing/2014/main" id="{0CDE7828-4278-4018-AA5C-0E8EEE20FFB7}"/>
              </a:ext>
            </a:extLst>
          </p:cNvPr>
          <p:cNvCxnSpPr>
            <a:cxnSpLocks/>
          </p:cNvCxnSpPr>
          <p:nvPr/>
        </p:nvCxnSpPr>
        <p:spPr>
          <a:xfrm flipH="1">
            <a:off x="7237991" y="105752"/>
            <a:ext cx="2590800" cy="1676608"/>
          </a:xfrm>
          <a:prstGeom prst="straightConnector1">
            <a:avLst/>
          </a:prstGeom>
          <a:ln w="5715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5866C6B8-8DFB-44B2-A370-DEDB2EF3E04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683260091"/>
      </p:ext>
    </p:extLst>
  </p:cSld>
  <p:clrMapOvr>
    <a:masterClrMapping/>
  </p:clrMapOvr>
  <mc:AlternateContent xmlns:mc="http://schemas.openxmlformats.org/markup-compatibility/2006">
    <mc:Choice xmlns:p14="http://schemas.microsoft.com/office/powerpoint/2010/main" Requires="p14">
      <p:transition spd="slow" p14:dur="2000" advTm="40621"/>
    </mc:Choice>
    <mc:Fallback>
      <p:transition spd="slow" advTm="40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Gebäude, draußen, Himmel, Ruine enthält.&#10;&#10;Automatisch generierte Beschreibung">
            <a:extLst>
              <a:ext uri="{FF2B5EF4-FFF2-40B4-BE49-F238E27FC236}">
                <a16:creationId xmlns:a16="http://schemas.microsoft.com/office/drawing/2014/main" id="{60DAA6DF-C2AF-4A99-BCF4-CD35658545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2568" y="1386607"/>
            <a:ext cx="6164306" cy="4623230"/>
          </a:xfrm>
          <a:prstGeom prst="rect">
            <a:avLst/>
          </a:prstGeom>
        </p:spPr>
      </p:pic>
      <p:pic>
        <p:nvPicPr>
          <p:cNvPr id="5" name="Picture 4" descr="http://2.bp.blogspot.com/-HeZnj7v9l9M/VOGf6HtH-eI/AAAAAAAAEvc/2_D4u-Lfkf4/s1600/BATH%2B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19875">
            <a:off x="2968200" y="1519492"/>
            <a:ext cx="6904589" cy="46001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www.treveris.com/picture/porta_nord_frontal_detai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042503">
            <a:off x="2991574" y="1344587"/>
            <a:ext cx="6546721" cy="489169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www.duden.de/_media_/full/A/Aquaedukt-20102003872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99494">
            <a:off x="3028395" y="1591886"/>
            <a:ext cx="6692652" cy="4455395"/>
          </a:xfrm>
          <a:prstGeom prst="rect">
            <a:avLst/>
          </a:prstGeom>
          <a:noFill/>
          <a:extLst>
            <a:ext uri="{909E8E84-426E-40DD-AFC4-6F175D3DCCD1}">
              <a14:hiddenFill xmlns:a14="http://schemas.microsoft.com/office/drawing/2010/main">
                <a:solidFill>
                  <a:srgbClr val="FFFFFF"/>
                </a:solidFill>
              </a14:hiddenFill>
            </a:ext>
          </a:extLst>
        </p:spPr>
      </p:pic>
      <p:sp>
        <p:nvSpPr>
          <p:cNvPr id="3" name="Titel 2"/>
          <p:cNvSpPr>
            <a:spLocks noGrp="1"/>
          </p:cNvSpPr>
          <p:nvPr>
            <p:ph type="title"/>
          </p:nvPr>
        </p:nvSpPr>
        <p:spPr>
          <a:xfrm>
            <a:off x="1664365" y="207718"/>
            <a:ext cx="9169642" cy="1280890"/>
          </a:xfrm>
        </p:spPr>
        <p:txBody>
          <a:bodyPr/>
          <a:lstStyle/>
          <a:p>
            <a:r>
              <a:rPr lang="de-DE" dirty="0"/>
              <a:t>Ganz schön weit weg und doch so nah!</a:t>
            </a:r>
          </a:p>
        </p:txBody>
      </p:sp>
      <p:pic>
        <p:nvPicPr>
          <p:cNvPr id="2" name="Audio 1">
            <a:hlinkClick r:id="" action="ppaction://media"/>
            <a:extLst>
              <a:ext uri="{FF2B5EF4-FFF2-40B4-BE49-F238E27FC236}">
                <a16:creationId xmlns:a16="http://schemas.microsoft.com/office/drawing/2014/main" id="{CFD2DB4E-F396-40B2-8817-4044573BC6D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52346931"/>
      </p:ext>
    </p:extLst>
  </p:cSld>
  <p:clrMapOvr>
    <a:masterClrMapping/>
  </p:clrMapOvr>
  <mc:AlternateContent xmlns:mc="http://schemas.openxmlformats.org/markup-compatibility/2006">
    <mc:Choice xmlns:p14="http://schemas.microsoft.com/office/powerpoint/2010/main" Requires="p14">
      <p:transition spd="slow" p14:dur="2000" advTm="34793"/>
    </mc:Choice>
    <mc:Fallback>
      <p:transition spd="slow" advTm="34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1687669" y="624110"/>
            <a:ext cx="4137059" cy="1280890"/>
          </a:xfrm>
        </p:spPr>
        <p:txBody>
          <a:bodyPr vert="horz" lIns="91440" tIns="45720" rIns="91440" bIns="45720" rtlCol="0" anchor="t">
            <a:normAutofit/>
          </a:bodyPr>
          <a:lstStyle/>
          <a:p>
            <a:pPr>
              <a:lnSpc>
                <a:spcPct val="90000"/>
              </a:lnSpc>
            </a:pPr>
            <a:r>
              <a:rPr lang="en-US" sz="2200"/>
              <a:t>Ganz schön weit weg und doch so nah!</a:t>
            </a:r>
            <a:br>
              <a:rPr lang="en-US" sz="2200"/>
            </a:br>
            <a:r>
              <a:rPr lang="en-US" sz="2200"/>
              <a:t>Französisch als Weltsprache</a:t>
            </a:r>
          </a:p>
        </p:txBody>
      </p:sp>
      <p:sp>
        <p:nvSpPr>
          <p:cNvPr id="6" name="Rechteck 5"/>
          <p:cNvSpPr/>
          <p:nvPr/>
        </p:nvSpPr>
        <p:spPr>
          <a:xfrm>
            <a:off x="1683956" y="2133600"/>
            <a:ext cx="4140772" cy="3777622"/>
          </a:xfrm>
          <a:prstGeom prst="rect">
            <a:avLst/>
          </a:prstGeom>
        </p:spPr>
        <p:txBody>
          <a:bodyPr vert="horz" lIns="91440" tIns="45720" rIns="91440" bIns="45720" rtlCol="0">
            <a:normAutofit/>
          </a:bodyPr>
          <a:lstStyle/>
          <a:p>
            <a:pPr marL="285750" lvl="0" indent="-285750">
              <a:lnSpc>
                <a:spcPct val="90000"/>
              </a:lnSpc>
              <a:spcBef>
                <a:spcPts val="1000"/>
              </a:spcBef>
              <a:buClr>
                <a:schemeClr val="accent1"/>
              </a:buClr>
              <a:buFont typeface="Wingdings 3" charset="2"/>
              <a:buChar char=""/>
            </a:pPr>
            <a:r>
              <a:rPr lang="en-US" sz="1600">
                <a:solidFill>
                  <a:srgbClr val="000000"/>
                </a:solidFill>
              </a:rPr>
              <a:t>Französisch gehört neben Englisch und Spanisch zu den </a:t>
            </a:r>
            <a:r>
              <a:rPr lang="en-US" sz="1600" b="1">
                <a:solidFill>
                  <a:srgbClr val="000000"/>
                </a:solidFill>
              </a:rPr>
              <a:t>großen internationalen Sprachen</a:t>
            </a:r>
          </a:p>
          <a:p>
            <a:pPr lvl="0">
              <a:lnSpc>
                <a:spcPct val="90000"/>
              </a:lnSpc>
              <a:spcBef>
                <a:spcPts val="1000"/>
              </a:spcBef>
              <a:buClr>
                <a:schemeClr val="accent1"/>
              </a:buClr>
              <a:buFont typeface="Wingdings 3" charset="2"/>
              <a:buChar char=""/>
            </a:pPr>
            <a:endParaRPr lang="en-US" sz="1600" b="1">
              <a:solidFill>
                <a:srgbClr val="000000"/>
              </a:solidFill>
            </a:endParaRPr>
          </a:p>
          <a:p>
            <a:pPr marL="285750" indent="-285750">
              <a:lnSpc>
                <a:spcPct val="90000"/>
              </a:lnSpc>
              <a:spcBef>
                <a:spcPts val="1000"/>
              </a:spcBef>
              <a:buClr>
                <a:schemeClr val="accent1"/>
              </a:buClr>
              <a:buFont typeface="Wingdings 3" charset="2"/>
              <a:buChar char=""/>
            </a:pPr>
            <a:r>
              <a:rPr lang="en-US" sz="1600">
                <a:solidFill>
                  <a:srgbClr val="000000"/>
                </a:solidFill>
              </a:rPr>
              <a:t>Französisch ist ein </a:t>
            </a:r>
            <a:r>
              <a:rPr lang="en-US" sz="1600" b="1">
                <a:solidFill>
                  <a:srgbClr val="000000"/>
                </a:solidFill>
              </a:rPr>
              <a:t>zentrales Kommunikationsmittel </a:t>
            </a:r>
            <a:r>
              <a:rPr lang="en-US" sz="1600">
                <a:solidFill>
                  <a:srgbClr val="000000"/>
                </a:solidFill>
              </a:rPr>
              <a:t>in 54 Ländern</a:t>
            </a:r>
          </a:p>
          <a:p>
            <a:pPr>
              <a:lnSpc>
                <a:spcPct val="90000"/>
              </a:lnSpc>
              <a:spcBef>
                <a:spcPts val="1000"/>
              </a:spcBef>
              <a:buClr>
                <a:schemeClr val="accent1"/>
              </a:buClr>
              <a:buFont typeface="Wingdings 3" charset="2"/>
              <a:buChar char=""/>
            </a:pPr>
            <a:endParaRPr lang="en-US" sz="1600">
              <a:solidFill>
                <a:srgbClr val="000000"/>
              </a:solidFill>
            </a:endParaRPr>
          </a:p>
          <a:p>
            <a:pPr marL="285750" indent="-285750">
              <a:lnSpc>
                <a:spcPct val="90000"/>
              </a:lnSpc>
              <a:spcBef>
                <a:spcPts val="1000"/>
              </a:spcBef>
              <a:buClr>
                <a:schemeClr val="accent1"/>
              </a:buClr>
              <a:buFont typeface="Wingdings 3" charset="2"/>
              <a:buChar char=""/>
            </a:pPr>
            <a:r>
              <a:rPr lang="en-US" sz="1600">
                <a:solidFill>
                  <a:srgbClr val="000000"/>
                </a:solidFill>
              </a:rPr>
              <a:t>Französisch ist die </a:t>
            </a:r>
            <a:r>
              <a:rPr lang="en-US" sz="1600" b="1">
                <a:solidFill>
                  <a:srgbClr val="000000"/>
                </a:solidFill>
              </a:rPr>
              <a:t>zweitwichtigste Wirtschaftssprache </a:t>
            </a:r>
          </a:p>
          <a:p>
            <a:pPr>
              <a:lnSpc>
                <a:spcPct val="90000"/>
              </a:lnSpc>
              <a:spcBef>
                <a:spcPts val="1000"/>
              </a:spcBef>
              <a:buClr>
                <a:schemeClr val="accent1"/>
              </a:buClr>
              <a:buFont typeface="Wingdings 3" charset="2"/>
              <a:buChar char=""/>
            </a:pPr>
            <a:endParaRPr lang="en-US" sz="1600" b="1">
              <a:solidFill>
                <a:srgbClr val="000000"/>
              </a:solidFill>
            </a:endParaRPr>
          </a:p>
          <a:p>
            <a:pPr marL="285750" indent="-285750">
              <a:lnSpc>
                <a:spcPct val="90000"/>
              </a:lnSpc>
              <a:spcBef>
                <a:spcPts val="1000"/>
              </a:spcBef>
              <a:buClr>
                <a:schemeClr val="accent1"/>
              </a:buClr>
              <a:buFont typeface="Wingdings 3" charset="2"/>
              <a:buChar char=""/>
            </a:pPr>
            <a:r>
              <a:rPr lang="en-US" sz="1600">
                <a:solidFill>
                  <a:srgbClr val="000000"/>
                </a:solidFill>
              </a:rPr>
              <a:t>Französisch ist </a:t>
            </a:r>
            <a:r>
              <a:rPr lang="en-US" sz="1600" b="1">
                <a:solidFill>
                  <a:srgbClr val="000000"/>
                </a:solidFill>
              </a:rPr>
              <a:t>neben Deutsch</a:t>
            </a:r>
            <a:r>
              <a:rPr lang="en-US" sz="1600">
                <a:solidFill>
                  <a:srgbClr val="000000"/>
                </a:solidFill>
              </a:rPr>
              <a:t> die </a:t>
            </a:r>
            <a:r>
              <a:rPr lang="en-US" sz="1600" b="1">
                <a:solidFill>
                  <a:srgbClr val="000000"/>
                </a:solidFill>
              </a:rPr>
              <a:t>wichtigste Muttersprache</a:t>
            </a:r>
            <a:r>
              <a:rPr lang="en-US" sz="1600">
                <a:solidFill>
                  <a:srgbClr val="000000"/>
                </a:solidFill>
              </a:rPr>
              <a:t> in Europa</a:t>
            </a:r>
          </a:p>
        </p:txBody>
      </p:sp>
      <p:pic>
        <p:nvPicPr>
          <p:cNvPr id="1026" name="Picture 2">
            <a:extLst>
              <a:ext uri="{FF2B5EF4-FFF2-40B4-BE49-F238E27FC236}">
                <a16:creationId xmlns:a16="http://schemas.microsoft.com/office/drawing/2014/main" id="{7011D158-9EE3-484D-92C8-79813FF969FC}"/>
              </a:ext>
            </a:extLst>
          </p:cNvPr>
          <p:cNvPicPr>
            <a:picLocks noGrp="1" noChangeAspect="1" noChangeArrowheads="1"/>
          </p:cNvPicPr>
          <p:nvPr>
            <p:ph sz="quarter" idx="4294967295"/>
          </p:nvPr>
        </p:nvPicPr>
        <p:blipFill rotWithShape="1">
          <a:blip r:embed="rId4">
            <a:extLst>
              <a:ext uri="{28A0092B-C50C-407E-A947-70E740481C1C}">
                <a14:useLocalDpi xmlns:a14="http://schemas.microsoft.com/office/drawing/2010/main" val="0"/>
              </a:ext>
            </a:extLst>
          </a:blip>
          <a:srcRect b="1775"/>
          <a:stretch/>
        </p:blipFill>
        <p:spPr bwMode="auto">
          <a:xfrm>
            <a:off x="6091916" y="645106"/>
            <a:ext cx="5451627" cy="5247747"/>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606CF45F-2C96-40F7-8184-080FDE1213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42782681"/>
      </p:ext>
    </p:extLst>
  </p:cSld>
  <p:clrMapOvr>
    <a:masterClrMapping/>
  </p:clrMapOvr>
  <mc:AlternateContent xmlns:mc="http://schemas.openxmlformats.org/markup-compatibility/2006">
    <mc:Choice xmlns:p14="http://schemas.microsoft.com/office/powerpoint/2010/main" Requires="p14">
      <p:transition spd="slow" p14:dur="800" advTm="58524">
        <p:circle/>
      </p:transition>
    </mc:Choice>
    <mc:Fallback>
      <p:transition spd="slow" advTm="58524">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tamaonline.de/typo3temp/pics/188c31893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7892" y="909657"/>
            <a:ext cx="4320480" cy="594928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pieren 4"/>
          <p:cNvGrpSpPr/>
          <p:nvPr/>
        </p:nvGrpSpPr>
        <p:grpSpPr>
          <a:xfrm>
            <a:off x="6049835" y="1461388"/>
            <a:ext cx="4300150" cy="1054170"/>
            <a:chOff x="205177" y="-13963"/>
            <a:chExt cx="4300150" cy="1054170"/>
          </a:xfrm>
        </p:grpSpPr>
        <p:sp>
          <p:nvSpPr>
            <p:cNvPr id="6" name="Abgerundetes Rechteck 5"/>
            <p:cNvSpPr/>
            <p:nvPr/>
          </p:nvSpPr>
          <p:spPr>
            <a:xfrm>
              <a:off x="205177" y="-13963"/>
              <a:ext cx="4230216" cy="1054170"/>
            </a:xfrm>
            <a:prstGeom prst="roundRect">
              <a:avLst/>
            </a:prstGeom>
            <a:solidFill>
              <a:srgbClr val="4A66AC">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7" name="Abgerundetes Rechteck 4"/>
            <p:cNvSpPr/>
            <p:nvPr/>
          </p:nvSpPr>
          <p:spPr>
            <a:xfrm>
              <a:off x="378031" y="54087"/>
              <a:ext cx="4127296" cy="951250"/>
            </a:xfrm>
            <a:prstGeom prst="rect">
              <a:avLst/>
            </a:prstGeom>
            <a:noFill/>
            <a:ln>
              <a:noFill/>
            </a:ln>
            <a:effectLst/>
          </p:spPr>
          <p:txBody>
            <a:bodyPr spcFirstLastPara="0" vert="horz" wrap="square" lIns="64770" tIns="64770" rIns="64770" bIns="64770" numCol="1" spcCol="1270" anchor="ctr" anchorCtr="0">
              <a:noAutofit/>
            </a:bodyPr>
            <a:lstStyle/>
            <a:p>
              <a:pPr defTabSz="755650">
                <a:lnSpc>
                  <a:spcPct val="90000"/>
                </a:lnSpc>
                <a:spcBef>
                  <a:spcPct val="0"/>
                </a:spcBef>
                <a:spcAft>
                  <a:spcPct val="35000"/>
                </a:spcAft>
                <a:defRPr/>
              </a:pPr>
              <a:r>
                <a:rPr lang="de-DE" b="1" dirty="0">
                  <a:solidFill>
                    <a:sysClr val="window" lastClr="FFFFFF"/>
                  </a:solidFill>
                </a:rPr>
                <a:t>80 % des Wortmaterials der romanischen Sprachen stammt aus dem Lateinischen</a:t>
              </a:r>
            </a:p>
          </p:txBody>
        </p:sp>
      </p:grpSp>
      <p:grpSp>
        <p:nvGrpSpPr>
          <p:cNvPr id="8" name="Gruppieren 7"/>
          <p:cNvGrpSpPr/>
          <p:nvPr/>
        </p:nvGrpSpPr>
        <p:grpSpPr>
          <a:xfrm>
            <a:off x="6049835" y="2830127"/>
            <a:ext cx="4230216" cy="1054170"/>
            <a:chOff x="0" y="1345123"/>
            <a:chExt cx="4230216" cy="1054170"/>
          </a:xfrm>
        </p:grpSpPr>
        <p:sp>
          <p:nvSpPr>
            <p:cNvPr id="9" name="Abgerundetes Rechteck 8"/>
            <p:cNvSpPr/>
            <p:nvPr/>
          </p:nvSpPr>
          <p:spPr>
            <a:xfrm>
              <a:off x="0" y="1345123"/>
              <a:ext cx="4230216" cy="1054170"/>
            </a:xfrm>
            <a:prstGeom prst="roundRect">
              <a:avLst/>
            </a:prstGeom>
            <a:solidFill>
              <a:srgbClr val="4A66AC">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10" name="Abgerundetes Rechteck 4"/>
            <p:cNvSpPr/>
            <p:nvPr/>
          </p:nvSpPr>
          <p:spPr>
            <a:xfrm>
              <a:off x="51460" y="1396583"/>
              <a:ext cx="4127296" cy="951250"/>
            </a:xfrm>
            <a:prstGeom prst="rect">
              <a:avLst/>
            </a:prstGeom>
            <a:noFill/>
            <a:ln>
              <a:noFill/>
            </a:ln>
            <a:effectLst/>
          </p:spPr>
          <p:txBody>
            <a:bodyPr spcFirstLastPara="0" vert="horz" wrap="square" lIns="64770" tIns="64770" rIns="64770" bIns="64770" numCol="1" spcCol="1270" anchor="ctr" anchorCtr="0">
              <a:noAutofit/>
            </a:bodyPr>
            <a:lstStyle/>
            <a:p>
              <a:pPr defTabSz="755650">
                <a:lnSpc>
                  <a:spcPct val="90000"/>
                </a:lnSpc>
                <a:spcBef>
                  <a:spcPct val="0"/>
                </a:spcBef>
                <a:spcAft>
                  <a:spcPct val="35000"/>
                </a:spcAft>
                <a:defRPr/>
              </a:pPr>
              <a:endParaRPr lang="de-DE" b="1" dirty="0">
                <a:solidFill>
                  <a:sysClr val="window" lastClr="FFFFFF"/>
                </a:solidFill>
                <a:latin typeface="Calibri" pitchFamily="34" charset="0"/>
              </a:endParaRPr>
            </a:p>
          </p:txBody>
        </p:sp>
      </p:grpSp>
      <p:grpSp>
        <p:nvGrpSpPr>
          <p:cNvPr id="15" name="Gruppieren 14"/>
          <p:cNvGrpSpPr/>
          <p:nvPr/>
        </p:nvGrpSpPr>
        <p:grpSpPr>
          <a:xfrm>
            <a:off x="6064123" y="4378846"/>
            <a:ext cx="4258798" cy="1054170"/>
            <a:chOff x="168005" y="1338317"/>
            <a:chExt cx="4258798" cy="1054170"/>
          </a:xfrm>
        </p:grpSpPr>
        <p:sp>
          <p:nvSpPr>
            <p:cNvPr id="16" name="Abgerundetes Rechteck 15"/>
            <p:cNvSpPr/>
            <p:nvPr/>
          </p:nvSpPr>
          <p:spPr>
            <a:xfrm>
              <a:off x="168005" y="1338317"/>
              <a:ext cx="4230216" cy="1054170"/>
            </a:xfrm>
            <a:prstGeom prst="roundRect">
              <a:avLst/>
            </a:prstGeom>
            <a:solidFill>
              <a:srgbClr val="4A66AC">
                <a:hueOff val="0"/>
                <a:satOff val="0"/>
                <a:lumOff val="0"/>
                <a:alphaOff val="0"/>
              </a:srgbClr>
            </a:solidFill>
            <a:ln w="25400" cap="flat" cmpd="sng" algn="ctr">
              <a:solidFill>
                <a:sysClr val="window" lastClr="FFFFFF">
                  <a:hueOff val="0"/>
                  <a:satOff val="0"/>
                  <a:lumOff val="0"/>
                  <a:alphaOff val="0"/>
                </a:sysClr>
              </a:solidFill>
              <a:prstDash val="solid"/>
            </a:ln>
            <a:effectLst/>
          </p:spPr>
        </p:sp>
        <p:sp>
          <p:nvSpPr>
            <p:cNvPr id="17" name="Abgerundetes Rechteck 4"/>
            <p:cNvSpPr/>
            <p:nvPr/>
          </p:nvSpPr>
          <p:spPr>
            <a:xfrm>
              <a:off x="299507" y="1389777"/>
              <a:ext cx="4127296" cy="951250"/>
            </a:xfrm>
            <a:prstGeom prst="rect">
              <a:avLst/>
            </a:prstGeom>
            <a:noFill/>
            <a:ln>
              <a:noFill/>
            </a:ln>
            <a:effectLst/>
          </p:spPr>
          <p:txBody>
            <a:bodyPr spcFirstLastPara="0" vert="horz" wrap="square" lIns="64770" tIns="64770" rIns="64770" bIns="64770" numCol="1" spcCol="1270" anchor="ctr" anchorCtr="0">
              <a:noAutofit/>
            </a:bodyPr>
            <a:lstStyle/>
            <a:p>
              <a:pPr defTabSz="755650">
                <a:lnSpc>
                  <a:spcPct val="90000"/>
                </a:lnSpc>
                <a:spcBef>
                  <a:spcPct val="0"/>
                </a:spcBef>
                <a:spcAft>
                  <a:spcPct val="35000"/>
                </a:spcAft>
              </a:pPr>
              <a:endParaRPr lang="de-DE" sz="1600" dirty="0">
                <a:solidFill>
                  <a:schemeClr val="bg1"/>
                </a:solidFill>
                <a:latin typeface="Comic Sans MS" panose="030F0702030302020204" pitchFamily="66" charset="0"/>
              </a:endParaRPr>
            </a:p>
            <a:p>
              <a:pPr defTabSz="755650">
                <a:lnSpc>
                  <a:spcPct val="90000"/>
                </a:lnSpc>
                <a:spcBef>
                  <a:spcPct val="0"/>
                </a:spcBef>
                <a:spcAft>
                  <a:spcPct val="35000"/>
                </a:spcAft>
              </a:pPr>
              <a:r>
                <a:rPr lang="de-DE" sz="1600" b="1" dirty="0">
                  <a:solidFill>
                    <a:schemeClr val="bg1"/>
                  </a:solidFill>
                  <a:latin typeface="+mj-lt"/>
                </a:rPr>
                <a:t>Auch im Deutschen finden sich unzählige Lehn- und Fremdwörter aus dem Lateinischen und Französischen. </a:t>
              </a:r>
            </a:p>
            <a:p>
              <a:pPr defTabSz="755650">
                <a:lnSpc>
                  <a:spcPct val="90000"/>
                </a:lnSpc>
                <a:spcBef>
                  <a:spcPct val="0"/>
                </a:spcBef>
                <a:spcAft>
                  <a:spcPct val="35000"/>
                </a:spcAft>
                <a:defRPr/>
              </a:pPr>
              <a:endParaRPr lang="de-DE" sz="1700" dirty="0">
                <a:solidFill>
                  <a:sysClr val="window" lastClr="FFFFFF"/>
                </a:solidFill>
                <a:latin typeface="Comic Sans MS" panose="030F0702030302020204" pitchFamily="66" charset="0"/>
              </a:endParaRPr>
            </a:p>
          </p:txBody>
        </p:sp>
      </p:grpSp>
      <p:sp>
        <p:nvSpPr>
          <p:cNvPr id="3" name="Textfeld 2"/>
          <p:cNvSpPr txBox="1"/>
          <p:nvPr/>
        </p:nvSpPr>
        <p:spPr>
          <a:xfrm>
            <a:off x="5847904" y="5661248"/>
            <a:ext cx="4611594" cy="923330"/>
          </a:xfrm>
          <a:prstGeom prst="rect">
            <a:avLst/>
          </a:prstGeom>
          <a:noFill/>
        </p:spPr>
        <p:txBody>
          <a:bodyPr wrap="square" rtlCol="0">
            <a:spAutoFit/>
          </a:bodyPr>
          <a:lstStyle/>
          <a:p>
            <a:pPr algn="ctr"/>
            <a:r>
              <a:rPr lang="de-DE" b="1" dirty="0">
                <a:sym typeface="Wingdings" pitchFamily="2" charset="2"/>
              </a:rPr>
              <a:t></a:t>
            </a:r>
            <a:r>
              <a:rPr lang="de-DE" b="1" i="1" dirty="0">
                <a:sym typeface="Wingdings" pitchFamily="2" charset="2"/>
              </a:rPr>
              <a:t> </a:t>
            </a:r>
            <a:r>
              <a:rPr lang="de-DE" b="1" i="1" dirty="0"/>
              <a:t>Humanitas: Humanität, </a:t>
            </a:r>
            <a:r>
              <a:rPr lang="de-DE" b="1" i="1" dirty="0" err="1"/>
              <a:t>l‘umanità</a:t>
            </a:r>
            <a:r>
              <a:rPr lang="de-DE" b="1" i="1" dirty="0"/>
              <a:t>, la </a:t>
            </a:r>
            <a:r>
              <a:rPr lang="de-DE" b="1" i="1" dirty="0" err="1"/>
              <a:t>humanitad</a:t>
            </a:r>
            <a:r>
              <a:rPr lang="de-DE" b="1" i="1" dirty="0"/>
              <a:t>, </a:t>
            </a:r>
            <a:r>
              <a:rPr lang="de-DE" b="1" i="1" dirty="0" err="1"/>
              <a:t>l‘humanité</a:t>
            </a:r>
            <a:r>
              <a:rPr lang="de-DE" b="1" i="1" dirty="0"/>
              <a:t>, </a:t>
            </a:r>
            <a:r>
              <a:rPr lang="de-DE" b="1" i="1" dirty="0" err="1"/>
              <a:t>humanity</a:t>
            </a:r>
            <a:r>
              <a:rPr lang="de-DE" b="1" i="1" dirty="0"/>
              <a:t>, </a:t>
            </a:r>
            <a:r>
              <a:rPr lang="de-DE" b="1" i="1" dirty="0" err="1"/>
              <a:t>humanitade</a:t>
            </a:r>
            <a:r>
              <a:rPr lang="de-DE" b="1" i="1" dirty="0"/>
              <a:t>, </a:t>
            </a:r>
            <a:r>
              <a:rPr lang="de-DE" b="1" i="1" dirty="0" err="1"/>
              <a:t>umanitate</a:t>
            </a:r>
            <a:endParaRPr lang="de-DE" b="1" i="1" dirty="0"/>
          </a:p>
        </p:txBody>
      </p:sp>
      <p:sp>
        <p:nvSpPr>
          <p:cNvPr id="12" name="Titel 11"/>
          <p:cNvSpPr>
            <a:spLocks noGrp="1"/>
          </p:cNvSpPr>
          <p:nvPr>
            <p:ph type="title"/>
          </p:nvPr>
        </p:nvSpPr>
        <p:spPr>
          <a:xfrm>
            <a:off x="1939783" y="203894"/>
            <a:ext cx="9237124" cy="1280890"/>
          </a:xfrm>
        </p:spPr>
        <p:txBody>
          <a:bodyPr/>
          <a:lstStyle/>
          <a:p>
            <a:r>
              <a:rPr lang="de-DE" dirty="0"/>
              <a:t>Ganz schön weit weg und doch so nah!</a:t>
            </a:r>
          </a:p>
        </p:txBody>
      </p:sp>
      <p:sp>
        <p:nvSpPr>
          <p:cNvPr id="13" name="Textfeld 12"/>
          <p:cNvSpPr txBox="1"/>
          <p:nvPr/>
        </p:nvSpPr>
        <p:spPr>
          <a:xfrm>
            <a:off x="6195625" y="2921277"/>
            <a:ext cx="3985239" cy="923330"/>
          </a:xfrm>
          <a:prstGeom prst="rect">
            <a:avLst/>
          </a:prstGeom>
          <a:noFill/>
        </p:spPr>
        <p:txBody>
          <a:bodyPr wrap="square" rtlCol="0">
            <a:spAutoFit/>
          </a:bodyPr>
          <a:lstStyle/>
          <a:p>
            <a:r>
              <a:rPr lang="de-DE" b="1" dirty="0">
                <a:solidFill>
                  <a:schemeClr val="bg1"/>
                </a:solidFill>
              </a:rPr>
              <a:t>Französisch gehört zu den meistgesprochenen Sprachen der Welt (9. Platz – 170 Millionen)</a:t>
            </a:r>
          </a:p>
        </p:txBody>
      </p:sp>
      <p:pic>
        <p:nvPicPr>
          <p:cNvPr id="2" name="Audio 1">
            <a:hlinkClick r:id="" action="ppaction://media"/>
            <a:extLst>
              <a:ext uri="{FF2B5EF4-FFF2-40B4-BE49-F238E27FC236}">
                <a16:creationId xmlns:a16="http://schemas.microsoft.com/office/drawing/2014/main" id="{607D3659-94AB-4716-A203-BEA927D9BD2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861041699"/>
      </p:ext>
    </p:extLst>
  </p:cSld>
  <p:clrMapOvr>
    <a:masterClrMapping/>
  </p:clrMapOvr>
  <mc:AlternateContent xmlns:mc="http://schemas.openxmlformats.org/markup-compatibility/2006">
    <mc:Choice xmlns:p14="http://schemas.microsoft.com/office/powerpoint/2010/main" Requires="p14">
      <p:transition spd="slow" p14:dur="2000" advTm="74058"/>
    </mc:Choice>
    <mc:Fallback>
      <p:transition spd="slow" advTm="74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
</p:tagLst>
</file>

<file path=ppt/tags/tag10.xml><?xml version="1.0" encoding="utf-8"?>
<p:tagLst xmlns:a="http://schemas.openxmlformats.org/drawingml/2006/main" xmlns:r="http://schemas.openxmlformats.org/officeDocument/2006/relationships" xmlns:p="http://schemas.openxmlformats.org/presentationml/2006/main">
  <p:tag name="TIMING" val="|1|22.8|3.4"/>
</p:tagLst>
</file>

<file path=ppt/tags/tag11.xml><?xml version="1.0" encoding="utf-8"?>
<p:tagLst xmlns:a="http://schemas.openxmlformats.org/drawingml/2006/main" xmlns:r="http://schemas.openxmlformats.org/officeDocument/2006/relationships" xmlns:p="http://schemas.openxmlformats.org/presentationml/2006/main">
  <p:tag name="TIMING" val="|14.9|9.1|21.1|2|4|7|15.6|10.1"/>
</p:tagLst>
</file>

<file path=ppt/tags/tag2.xml><?xml version="1.0" encoding="utf-8"?>
<p:tagLst xmlns:a="http://schemas.openxmlformats.org/drawingml/2006/main" xmlns:r="http://schemas.openxmlformats.org/officeDocument/2006/relationships" xmlns:p="http://schemas.openxmlformats.org/presentationml/2006/main">
  <p:tag name="TIMING" val="|12.6|5.7|1.8|7.9|16.9"/>
</p:tagLst>
</file>

<file path=ppt/tags/tag3.xml><?xml version="1.0" encoding="utf-8"?>
<p:tagLst xmlns:a="http://schemas.openxmlformats.org/drawingml/2006/main" xmlns:r="http://schemas.openxmlformats.org/officeDocument/2006/relationships" xmlns:p="http://schemas.openxmlformats.org/presentationml/2006/main">
  <p:tag name="TIMING" val="|1.6|14.7"/>
</p:tagLst>
</file>

<file path=ppt/tags/tag4.xml><?xml version="1.0" encoding="utf-8"?>
<p:tagLst xmlns:a="http://schemas.openxmlformats.org/drawingml/2006/main" xmlns:r="http://schemas.openxmlformats.org/officeDocument/2006/relationships" xmlns:p="http://schemas.openxmlformats.org/presentationml/2006/main">
  <p:tag name="TIMING" val="|35.9"/>
</p:tagLst>
</file>

<file path=ppt/tags/tag5.xml><?xml version="1.0" encoding="utf-8"?>
<p:tagLst xmlns:a="http://schemas.openxmlformats.org/drawingml/2006/main" xmlns:r="http://schemas.openxmlformats.org/officeDocument/2006/relationships" xmlns:p="http://schemas.openxmlformats.org/presentationml/2006/main">
  <p:tag name="TIMING" val="|11.9|5.8|8.2"/>
</p:tagLst>
</file>

<file path=ppt/tags/tag6.xml><?xml version="1.0" encoding="utf-8"?>
<p:tagLst xmlns:a="http://schemas.openxmlformats.org/drawingml/2006/main" xmlns:r="http://schemas.openxmlformats.org/officeDocument/2006/relationships" xmlns:p="http://schemas.openxmlformats.org/presentationml/2006/main">
  <p:tag name="TIMING" val="|7|1.5|1.8|31.1"/>
</p:tagLst>
</file>

<file path=ppt/tags/tag7.xml><?xml version="1.0" encoding="utf-8"?>
<p:tagLst xmlns:a="http://schemas.openxmlformats.org/drawingml/2006/main" xmlns:r="http://schemas.openxmlformats.org/officeDocument/2006/relationships" xmlns:p="http://schemas.openxmlformats.org/presentationml/2006/main">
  <p:tag name="TIMING" val="|0.7|9.9|18.3|1.6"/>
</p:tagLst>
</file>

<file path=ppt/tags/tag8.xml><?xml version="1.0" encoding="utf-8"?>
<p:tagLst xmlns:a="http://schemas.openxmlformats.org/drawingml/2006/main" xmlns:r="http://schemas.openxmlformats.org/officeDocument/2006/relationships" xmlns:p="http://schemas.openxmlformats.org/presentationml/2006/main">
  <p:tag name="TIMING" val="|9|6.8|5.9|7"/>
</p:tagLst>
</file>

<file path=ppt/tags/tag9.xml><?xml version="1.0" encoding="utf-8"?>
<p:tagLst xmlns:a="http://schemas.openxmlformats.org/drawingml/2006/main" xmlns:r="http://schemas.openxmlformats.org/officeDocument/2006/relationships" xmlns:p="http://schemas.openxmlformats.org/presentationml/2006/main">
  <p:tag name="TIMING" val="|9|19.3"/>
</p:tagLst>
</file>

<file path=ppt/theme/theme1.xml><?xml version="1.0" encoding="utf-8"?>
<a:theme xmlns:a="http://schemas.openxmlformats.org/drawingml/2006/main" name="Fetzen">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86936AAED3BF2145B0A46FB30136A9BD" ma:contentTypeVersion="31" ma:contentTypeDescription="Ein neues Dokument erstellen." ma:contentTypeScope="" ma:versionID="51773bae334e988529e973d99a8fd2b9">
  <xsd:schema xmlns:xsd="http://www.w3.org/2001/XMLSchema" xmlns:xs="http://www.w3.org/2001/XMLSchema" xmlns:p="http://schemas.microsoft.com/office/2006/metadata/properties" xmlns:ns3="29cd5d91-376f-4a90-893b-a0f0bb81836a" xmlns:ns4="9ed2dad1-4589-41e6-a484-bc95a08e9292" targetNamespace="http://schemas.microsoft.com/office/2006/metadata/properties" ma:root="true" ma:fieldsID="18eff7cdaa0dff1ad0744cb1f3c91a7e" ns3:_="" ns4:_="">
    <xsd:import namespace="29cd5d91-376f-4a90-893b-a0f0bb81836a"/>
    <xsd:import namespace="9ed2dad1-4589-41e6-a484-bc95a08e929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NotebookType" minOccurs="0"/>
                <xsd:element ref="ns3:FolderType" minOccurs="0"/>
                <xsd:element ref="ns3:CultureName" minOccurs="0"/>
                <xsd:element ref="ns3:AppVersion" minOccurs="0"/>
                <xsd:element ref="ns3:TeamsChannelId" minOccurs="0"/>
                <xsd:element ref="ns3:Owner" minOccurs="0"/>
                <xsd:element ref="ns3:Math_Settings" minOccurs="0"/>
                <xsd:element ref="ns3:DefaultSectionNames" minOccurs="0"/>
                <xsd:element ref="ns3:Templates" minOccurs="0"/>
                <xsd:element ref="ns3:Teachers" minOccurs="0"/>
                <xsd:element ref="ns3:Students" minOccurs="0"/>
                <xsd:element ref="ns3:Student_Groups" minOccurs="0"/>
                <xsd:element ref="ns3:Distribution_Groups" minOccurs="0"/>
                <xsd:element ref="ns3:LMS_Mapping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3:Teams_Channel_Section_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cd5d91-376f-4a90-893b-a0f0bb8183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NotebookType" ma:index="15" nillable="true" ma:displayName="Notebook Type" ma:internalName="NotebookType">
      <xsd:simpleType>
        <xsd:restriction base="dms:Text"/>
      </xsd:simpleType>
    </xsd:element>
    <xsd:element name="FolderType" ma:index="16" nillable="true" ma:displayName="Folder Type" ma:internalName="FolderType">
      <xsd:simpleType>
        <xsd:restriction base="dms:Text"/>
      </xsd:simpleType>
    </xsd:element>
    <xsd:element name="CultureName" ma:index="17" nillable="true" ma:displayName="Culture Name" ma:internalName="CultureName">
      <xsd:simpleType>
        <xsd:restriction base="dms:Text"/>
      </xsd:simpleType>
    </xsd:element>
    <xsd:element name="AppVersion" ma:index="18" nillable="true" ma:displayName="App Version" ma:internalName="AppVersion">
      <xsd:simpleType>
        <xsd:restriction base="dms:Text"/>
      </xsd:simpleType>
    </xsd:element>
    <xsd:element name="TeamsChannelId" ma:index="19" nillable="true" ma:displayName="Teams Channel Id" ma:internalName="TeamsChannelId">
      <xsd:simpleType>
        <xsd:restriction base="dms:Text"/>
      </xsd:simpleType>
    </xsd:element>
    <xsd:element name="Owner" ma:index="2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1" nillable="true" ma:displayName="Math Settings" ma:internalName="Math_Settings">
      <xsd:simpleType>
        <xsd:restriction base="dms:Text"/>
      </xsd:simpleType>
    </xsd:element>
    <xsd:element name="DefaultSectionNames" ma:index="22" nillable="true" ma:displayName="Default Section Names" ma:internalName="DefaultSectionNames">
      <xsd:simpleType>
        <xsd:restriction base="dms:Note">
          <xsd:maxLength value="255"/>
        </xsd:restriction>
      </xsd:simpleType>
    </xsd:element>
    <xsd:element name="Templates" ma:index="23" nillable="true" ma:displayName="Templates" ma:internalName="Templates">
      <xsd:simpleType>
        <xsd:restriction base="dms:Note">
          <xsd:maxLength value="255"/>
        </xsd:restriction>
      </xsd:simpleType>
    </xsd:element>
    <xsd:element name="Teachers" ma:index="2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7" nillable="true" ma:displayName="Distribution Groups" ma:internalName="Distribution_Groups">
      <xsd:simpleType>
        <xsd:restriction base="dms:Note">
          <xsd:maxLength value="255"/>
        </xsd:restriction>
      </xsd:simpleType>
    </xsd:element>
    <xsd:element name="LMS_Mappings" ma:index="28" nillable="true" ma:displayName="LMS Mappings" ma:internalName="LMS_Mappings">
      <xsd:simpleType>
        <xsd:restriction base="dms:Note">
          <xsd:maxLength value="255"/>
        </xsd:restriction>
      </xsd:simpleType>
    </xsd:element>
    <xsd:element name="Invited_Teachers" ma:index="29" nillable="true" ma:displayName="Invited Teachers" ma:internalName="Invited_Teachers">
      <xsd:simpleType>
        <xsd:restriction base="dms:Note">
          <xsd:maxLength value="255"/>
        </xsd:restriction>
      </xsd:simpleType>
    </xsd:element>
    <xsd:element name="Invited_Students" ma:index="30" nillable="true" ma:displayName="Invited Students" ma:internalName="Invited_Students">
      <xsd:simpleType>
        <xsd:restriction base="dms:Note">
          <xsd:maxLength value="255"/>
        </xsd:restriction>
      </xsd:simpleType>
    </xsd:element>
    <xsd:element name="Self_Registration_Enabled" ma:index="31" nillable="true" ma:displayName="Self Registration Enabled" ma:internalName="Self_Registration_Enabled">
      <xsd:simpleType>
        <xsd:restriction base="dms:Boolean"/>
      </xsd:simpleType>
    </xsd:element>
    <xsd:element name="Has_Teacher_Only_SectionGroup" ma:index="32" nillable="true" ma:displayName="Has Teacher Only SectionGroup" ma:internalName="Has_Teacher_Only_SectionGroup">
      <xsd:simpleType>
        <xsd:restriction base="dms:Boolean"/>
      </xsd:simpleType>
    </xsd:element>
    <xsd:element name="Is_Collaboration_Space_Locked" ma:index="33" nillable="true" ma:displayName="Is Collaboration Space Locked" ma:internalName="Is_Collaboration_Space_Locked">
      <xsd:simpleType>
        <xsd:restriction base="dms:Boolean"/>
      </xsd:simpleType>
    </xsd:element>
    <xsd:element name="IsNotebookLocked" ma:index="34" nillable="true" ma:displayName="Is Notebook Locked" ma:internalName="IsNotebookLocked">
      <xsd:simpleType>
        <xsd:restriction base="dms:Boolean"/>
      </xsd:simpleType>
    </xsd:element>
    <xsd:element name="Teams_Channel_Section_Location" ma:index="35" nillable="true" ma:displayName="Teams Channel Section Location" ma:internalName="Teams_Channel_Section_Loca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ed2dad1-4589-41e6-a484-bc95a08e9292" elementFormDefault="qualified">
    <xsd:import namespace="http://schemas.microsoft.com/office/2006/documentManagement/types"/>
    <xsd:import namespace="http://schemas.microsoft.com/office/infopath/2007/PartnerControls"/>
    <xsd:element name="SharedWithUsers" ma:index="36"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7" nillable="true" ma:displayName="Freigegeben für - Details" ma:internalName="SharedWithDetails" ma:readOnly="true">
      <xsd:simpleType>
        <xsd:restriction base="dms:Note">
          <xsd:maxLength value="255"/>
        </xsd:restriction>
      </xsd:simpleType>
    </xsd:element>
    <xsd:element name="SharingHintHash" ma:index="38" nillable="true" ma:displayName="Freigabehinweis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elf_Registration_Enabled xmlns="29cd5d91-376f-4a90-893b-a0f0bb81836a" xsi:nil="true"/>
    <Teachers xmlns="29cd5d91-376f-4a90-893b-a0f0bb81836a">
      <UserInfo>
        <DisplayName/>
        <AccountId xsi:nil="true"/>
        <AccountType/>
      </UserInfo>
    </Teachers>
    <LMS_Mappings xmlns="29cd5d91-376f-4a90-893b-a0f0bb81836a" xsi:nil="true"/>
    <Teams_Channel_Section_Location xmlns="29cd5d91-376f-4a90-893b-a0f0bb81836a" xsi:nil="true"/>
    <Math_Settings xmlns="29cd5d91-376f-4a90-893b-a0f0bb81836a" xsi:nil="true"/>
    <AppVersion xmlns="29cd5d91-376f-4a90-893b-a0f0bb81836a" xsi:nil="true"/>
    <Invited_Teachers xmlns="29cd5d91-376f-4a90-893b-a0f0bb81836a" xsi:nil="true"/>
    <Invited_Students xmlns="29cd5d91-376f-4a90-893b-a0f0bb81836a" xsi:nil="true"/>
    <Templates xmlns="29cd5d91-376f-4a90-893b-a0f0bb81836a" xsi:nil="true"/>
    <Students xmlns="29cd5d91-376f-4a90-893b-a0f0bb81836a">
      <UserInfo>
        <DisplayName/>
        <AccountId xsi:nil="true"/>
        <AccountType/>
      </UserInfo>
    </Students>
    <Student_Groups xmlns="29cd5d91-376f-4a90-893b-a0f0bb81836a">
      <UserInfo>
        <DisplayName/>
        <AccountId xsi:nil="true"/>
        <AccountType/>
      </UserInfo>
    </Student_Groups>
    <Distribution_Groups xmlns="29cd5d91-376f-4a90-893b-a0f0bb81836a" xsi:nil="true"/>
    <TeamsChannelId xmlns="29cd5d91-376f-4a90-893b-a0f0bb81836a" xsi:nil="true"/>
    <CultureName xmlns="29cd5d91-376f-4a90-893b-a0f0bb81836a" xsi:nil="true"/>
    <Owner xmlns="29cd5d91-376f-4a90-893b-a0f0bb81836a">
      <UserInfo>
        <DisplayName/>
        <AccountId xsi:nil="true"/>
        <AccountType/>
      </UserInfo>
    </Owner>
    <IsNotebookLocked xmlns="29cd5d91-376f-4a90-893b-a0f0bb81836a" xsi:nil="true"/>
    <DefaultSectionNames xmlns="29cd5d91-376f-4a90-893b-a0f0bb81836a" xsi:nil="true"/>
    <Is_Collaboration_Space_Locked xmlns="29cd5d91-376f-4a90-893b-a0f0bb81836a" xsi:nil="true"/>
    <Has_Teacher_Only_SectionGroup xmlns="29cd5d91-376f-4a90-893b-a0f0bb81836a" xsi:nil="true"/>
    <NotebookType xmlns="29cd5d91-376f-4a90-893b-a0f0bb81836a" xsi:nil="true"/>
    <FolderType xmlns="29cd5d91-376f-4a90-893b-a0f0bb81836a" xsi:nil="true"/>
  </documentManagement>
</p:properties>
</file>

<file path=customXml/itemProps1.xml><?xml version="1.0" encoding="utf-8"?>
<ds:datastoreItem xmlns:ds="http://schemas.openxmlformats.org/officeDocument/2006/customXml" ds:itemID="{A14403CF-81EE-4B12-8BA9-4E974C23BD93}">
  <ds:schemaRefs>
    <ds:schemaRef ds:uri="http://schemas.microsoft.com/sharepoint/v3/contenttype/forms"/>
  </ds:schemaRefs>
</ds:datastoreItem>
</file>

<file path=customXml/itemProps2.xml><?xml version="1.0" encoding="utf-8"?>
<ds:datastoreItem xmlns:ds="http://schemas.openxmlformats.org/officeDocument/2006/customXml" ds:itemID="{9483E347-A824-4C1C-97D5-EFD22195E3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cd5d91-376f-4a90-893b-a0f0bb81836a"/>
    <ds:schemaRef ds:uri="9ed2dad1-4589-41e6-a484-bc95a08e92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AA02AD-0F79-4C13-AA87-0D437C1520F9}">
  <ds:schemaRefs>
    <ds:schemaRef ds:uri="http://purl.org/dc/elements/1.1/"/>
    <ds:schemaRef ds:uri="http://schemas.microsoft.com/office/2006/metadata/properties"/>
    <ds:schemaRef ds:uri="29cd5d91-376f-4a90-893b-a0f0bb81836a"/>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9ed2dad1-4589-41e6-a484-bc95a08e929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1461</Words>
  <Application>Microsoft Office PowerPoint</Application>
  <PresentationFormat>Breitbild</PresentationFormat>
  <Paragraphs>150</Paragraphs>
  <Slides>24</Slides>
  <Notes>0</Notes>
  <HiddenSlides>0</HiddenSlides>
  <MMClips>24</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24</vt:i4>
      </vt:variant>
    </vt:vector>
  </HeadingPairs>
  <TitlesOfParts>
    <vt:vector size="31" baseType="lpstr">
      <vt:lpstr>Arial</vt:lpstr>
      <vt:lpstr>Calibri</vt:lpstr>
      <vt:lpstr>Century Gothic</vt:lpstr>
      <vt:lpstr>Comic Sans MS</vt:lpstr>
      <vt:lpstr>Wingdings</vt:lpstr>
      <vt:lpstr>Wingdings 3</vt:lpstr>
      <vt:lpstr>Fetzen</vt:lpstr>
      <vt:lpstr>Wahl der zweiten Fremdsprache am Konrad-Heresbach Gymnasium</vt:lpstr>
      <vt:lpstr>Inhalt </vt:lpstr>
      <vt:lpstr>Wer, wie und was?</vt:lpstr>
      <vt:lpstr>Wer, wie und was?</vt:lpstr>
      <vt:lpstr>Ganz schön weit weg und doch so nah!</vt:lpstr>
      <vt:lpstr>Ganz schön weit weg und doch so nah!</vt:lpstr>
      <vt:lpstr>Ganz schön weit weg und doch so nah!</vt:lpstr>
      <vt:lpstr>Ganz schön weit weg und doch so nah! Französisch als Weltsprache</vt:lpstr>
      <vt:lpstr>Ganz schön weit weg und doch so nah!</vt:lpstr>
      <vt:lpstr>Ganz schön weit weg und doch so nah!</vt:lpstr>
      <vt:lpstr>Französisch stellt sich vor  Ein paar gute Gründe für Französisch in Klasse 7:</vt:lpstr>
      <vt:lpstr>Französisch stellt sich vor  Ein paar gute Gründe für Französisch in Klasse 7:</vt:lpstr>
      <vt:lpstr>Französisch stellt sich vor</vt:lpstr>
      <vt:lpstr>Französisch stellt sich vor</vt:lpstr>
      <vt:lpstr>Französisch stellt sich vor - Austausch mit Laval</vt:lpstr>
      <vt:lpstr>Französisch stellt sich vor  DELF  (Diplôme d‘Études en Langue Française)</vt:lpstr>
      <vt:lpstr>Latein stellt sich vor - Warum Latein ? -</vt:lpstr>
      <vt:lpstr>Latein stellt sich vor - Europa verstehen -</vt:lpstr>
      <vt:lpstr>Latein stellt sich vor - Sprachkompetenz fördern -</vt:lpstr>
      <vt:lpstr>Latein stellt sich vor - Schlüsselqualifikationen und Allgemeinbildung - </vt:lpstr>
      <vt:lpstr>Latein stellt sich vor - Studienvoraussetzungen?! -</vt:lpstr>
      <vt:lpstr>Latein stellt sich vor</vt:lpstr>
      <vt:lpstr>Was wir euch noch sagen wollten…</vt:lpstr>
      <vt:lpstr>La fin – finis – Ende!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Wahl der zweiten Fremdsprache am Konrad-Heresbach Gymnasium</dc:title>
  <dc:creator>Ihle</dc:creator>
  <cp:lastModifiedBy>Carolin Velsink</cp:lastModifiedBy>
  <cp:revision>17</cp:revision>
  <dcterms:created xsi:type="dcterms:W3CDTF">2021-03-21T22:00:23Z</dcterms:created>
  <dcterms:modified xsi:type="dcterms:W3CDTF">2021-03-24T08:33:53Z</dcterms:modified>
</cp:coreProperties>
</file>